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65" r:id="rId3"/>
    <p:sldId id="266" r:id="rId4"/>
    <p:sldId id="267" r:id="rId5"/>
    <p:sldId id="269" r:id="rId6"/>
    <p:sldId id="27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48" autoAdjust="0"/>
  </p:normalViewPr>
  <p:slideViewPr>
    <p:cSldViewPr>
      <p:cViewPr varScale="1">
        <p:scale>
          <a:sx n="86" d="100"/>
          <a:sy n="86" d="100"/>
        </p:scale>
        <p:origin x="23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822E01-D09A-4CBC-9E2A-A6599451EE41}" type="datetimeFigureOut">
              <a:rPr lang="en-US" smtClean="0"/>
              <a:pPr/>
              <a:t>5/10/2022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0A6181-36E6-4E0F-95E5-24B01DD960DC}" type="slidenum">
              <a:rPr lang="en-US" smtClean="0"/>
              <a:pPr/>
              <a:t>‹#›</a:t>
            </a:fld>
            <a:endParaRPr lang="en-US" dirty="0"/>
          </a:p>
        </p:txBody>
      </p:sp>
    </p:spTree>
    <p:extLst>
      <p:ext uri="{BB962C8B-B14F-4D97-AF65-F5344CB8AC3E}">
        <p14:creationId xmlns:p14="http://schemas.microsoft.com/office/powerpoint/2010/main" val="379859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None/>
            </a:pPr>
            <a:r>
              <a:rPr lang="en-US" sz="1200" kern="1200" dirty="0" smtClean="0">
                <a:solidFill>
                  <a:schemeClr val="tx1"/>
                </a:solidFill>
                <a:effectLst/>
                <a:latin typeface="+mn-lt"/>
                <a:ea typeface="+mn-ea"/>
                <a:cs typeface="+mn-cs"/>
              </a:rPr>
              <a:t>Welcome to the Amphenol Industrial Operations’ </a:t>
            </a:r>
            <a:r>
              <a:rPr lang="en-US" sz="2000" dirty="0" err="1" smtClean="0">
                <a:solidFill>
                  <a:schemeClr val="accent1">
                    <a:lumMod val="60000"/>
                    <a:lumOff val="40000"/>
                  </a:schemeClr>
                </a:solidFill>
                <a:latin typeface="Arial Black" pitchFamily="34" charset="0"/>
              </a:rPr>
              <a:t>RadCrimp</a:t>
            </a:r>
            <a:r>
              <a:rPr lang="en-US" sz="2000" dirty="0" smtClean="0">
                <a:solidFill>
                  <a:schemeClr val="accent1">
                    <a:lumMod val="60000"/>
                    <a:lumOff val="40000"/>
                  </a:schemeClr>
                </a:solidFill>
                <a:latin typeface="Arial Black" pitchFamily="34" charset="0"/>
              </a:rPr>
              <a:t> Solar Splice </a:t>
            </a:r>
            <a:r>
              <a:rPr lang="en-US" sz="1200" dirty="0" smtClean="0">
                <a:solidFill>
                  <a:schemeClr val="accent1">
                    <a:lumMod val="60000"/>
                    <a:lumOff val="40000"/>
                  </a:schemeClr>
                </a:solidFill>
                <a:latin typeface="Arial Black" pitchFamily="34" charset="0"/>
              </a:rPr>
              <a:t>with Melni Spiral Termination Technology</a:t>
            </a:r>
            <a:r>
              <a:rPr lang="en-US" sz="1200" kern="1200" dirty="0" smtClean="0">
                <a:solidFill>
                  <a:schemeClr val="tx1"/>
                </a:solidFill>
                <a:effectLst/>
                <a:latin typeface="+mn-lt"/>
                <a:ea typeface="+mn-ea"/>
                <a:cs typeface="+mn-cs"/>
              </a:rPr>
              <a:t> product training module. The presentation will introduce the </a:t>
            </a:r>
            <a:r>
              <a:rPr lang="en-US" sz="1200" dirty="0" err="1" smtClean="0">
                <a:solidFill>
                  <a:schemeClr val="accent1">
                    <a:lumMod val="60000"/>
                    <a:lumOff val="40000"/>
                  </a:schemeClr>
                </a:solidFill>
                <a:latin typeface="Arial Black" pitchFamily="34" charset="0"/>
              </a:rPr>
              <a:t>RadCrimp</a:t>
            </a:r>
            <a:r>
              <a:rPr lang="en-US" sz="1200" dirty="0" smtClean="0">
                <a:solidFill>
                  <a:schemeClr val="accent1">
                    <a:lumMod val="60000"/>
                    <a:lumOff val="40000"/>
                  </a:schemeClr>
                </a:solidFill>
                <a:latin typeface="Arial Black" pitchFamily="34" charset="0"/>
              </a:rPr>
              <a:t> Solar Splice </a:t>
            </a:r>
            <a:r>
              <a:rPr lang="en-US" sz="1200" kern="1200" dirty="0" smtClean="0">
                <a:solidFill>
                  <a:schemeClr val="tx1"/>
                </a:solidFill>
                <a:effectLst/>
                <a:latin typeface="+mn-lt"/>
                <a:ea typeface="+mn-ea"/>
                <a:cs typeface="+mn-cs"/>
              </a:rPr>
              <a:t>system. It will cover the features and potential application markets for these connectors and highlight mechanical, environmental, safety, and electrical characteristics. The tutorial will review the part number information for the parts in the series and present typical applications.</a:t>
            </a:r>
          </a:p>
          <a:p>
            <a:pPr algn="l"/>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dirty="0" err="1" smtClean="0">
                <a:solidFill>
                  <a:schemeClr val="accent1">
                    <a:lumMod val="60000"/>
                    <a:lumOff val="40000"/>
                  </a:schemeClr>
                </a:solidFill>
                <a:latin typeface="Arial Black" pitchFamily="34" charset="0"/>
              </a:rPr>
              <a:t>RadCrimp</a:t>
            </a:r>
            <a:r>
              <a:rPr lang="en-US" sz="1200" dirty="0" smtClean="0">
                <a:solidFill>
                  <a:schemeClr val="accent1">
                    <a:lumMod val="60000"/>
                    <a:lumOff val="40000"/>
                  </a:schemeClr>
                </a:solidFill>
                <a:latin typeface="Arial Black" pitchFamily="34" charset="0"/>
              </a:rPr>
              <a:t> Solar Splice </a:t>
            </a:r>
            <a:r>
              <a:rPr lang="en-US" sz="1200" kern="1200" dirty="0" smtClean="0">
                <a:solidFill>
                  <a:schemeClr val="tx1"/>
                </a:solidFill>
                <a:effectLst/>
                <a:latin typeface="+mn-lt"/>
                <a:ea typeface="+mn-ea"/>
                <a:cs typeface="+mn-cs"/>
              </a:rPr>
              <a:t>is a field installable solar connector, </a:t>
            </a:r>
            <a:r>
              <a:rPr lang="en-US" sz="1200" b="0" i="0" u="none" strike="noStrike" kern="1200" baseline="0" dirty="0" smtClean="0">
                <a:solidFill>
                  <a:schemeClr val="tx1"/>
                </a:solidFill>
                <a:latin typeface="+mn-lt"/>
                <a:ea typeface="+mn-ea"/>
                <a:cs typeface="+mn-cs"/>
              </a:rPr>
              <a:t>eliminating the timely process of crimping, the need to buy expensive crimping equipment, and is an overall quicker, safer solution than the PV connectors of the past</a:t>
            </a:r>
            <a:r>
              <a:rPr lang="en-US" sz="1200" kern="1200" dirty="0" smtClean="0">
                <a:solidFill>
                  <a:schemeClr val="tx1"/>
                </a:solidFill>
                <a:effectLst/>
                <a:latin typeface="+mn-lt"/>
                <a:ea typeface="+mn-ea"/>
                <a:cs typeface="+mn-cs"/>
              </a:rPr>
              <a:t>.</a:t>
            </a:r>
          </a:p>
          <a:p>
            <a:pPr algn="l"/>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Amphenol’s </a:t>
            </a:r>
            <a:r>
              <a:rPr lang="en-US" sz="1200" dirty="0" err="1" smtClean="0">
                <a:solidFill>
                  <a:schemeClr val="accent1">
                    <a:lumMod val="60000"/>
                    <a:lumOff val="40000"/>
                  </a:schemeClr>
                </a:solidFill>
                <a:latin typeface="Arial Black" pitchFamily="34" charset="0"/>
              </a:rPr>
              <a:t>RadCrimp</a:t>
            </a:r>
            <a:r>
              <a:rPr lang="en-US" sz="1200" dirty="0" smtClean="0">
                <a:solidFill>
                  <a:schemeClr val="accent1">
                    <a:lumMod val="60000"/>
                    <a:lumOff val="40000"/>
                  </a:schemeClr>
                </a:solidFill>
                <a:latin typeface="Arial Black" pitchFamily="34" charset="0"/>
              </a:rPr>
              <a:t> Solar Splice </a:t>
            </a:r>
            <a:r>
              <a:rPr lang="en-US" sz="1200" kern="1200" dirty="0" smtClean="0">
                <a:solidFill>
                  <a:schemeClr val="tx1"/>
                </a:solidFill>
                <a:effectLst/>
                <a:latin typeface="+mn-lt"/>
                <a:ea typeface="+mn-ea"/>
                <a:cs typeface="+mn-cs"/>
              </a:rPr>
              <a:t>is environmentally sealed, f</a:t>
            </a:r>
            <a:r>
              <a:rPr lang="en-US" altLang="zh-CN" sz="1200" dirty="0" smtClean="0">
                <a:solidFill>
                  <a:schemeClr val="accent1">
                    <a:lumMod val="75000"/>
                  </a:schemeClr>
                </a:solidFill>
              </a:rPr>
              <a:t>eatures innovative Melni Spiral Termination Technology which offers low resistance and reliable safe and simple terminations</a:t>
            </a:r>
            <a:r>
              <a:rPr lang="en-US" sz="1200" kern="1200" dirty="0" smtClean="0">
                <a:solidFill>
                  <a:schemeClr val="tx1"/>
                </a:solidFill>
                <a:effectLst/>
                <a:latin typeface="+mn-lt"/>
                <a:ea typeface="+mn-ea"/>
                <a:cs typeface="+mn-cs"/>
              </a:rPr>
              <a:t>.</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0A6181-36E6-4E0F-95E5-24B01DD960DC}" type="slidenum">
              <a:rPr lang="en-US" smtClean="0"/>
              <a:pPr/>
              <a:t>1</a:t>
            </a:fld>
            <a:endParaRPr lang="en-US" dirty="0"/>
          </a:p>
        </p:txBody>
      </p:sp>
    </p:spTree>
    <p:extLst>
      <p:ext uri="{BB962C8B-B14F-4D97-AF65-F5344CB8AC3E}">
        <p14:creationId xmlns:p14="http://schemas.microsoft.com/office/powerpoint/2010/main" val="131884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chemeClr val="accent1">
                    <a:lumMod val="60000"/>
                    <a:lumOff val="40000"/>
                  </a:schemeClr>
                </a:solidFill>
                <a:latin typeface="Arial Black" pitchFamily="34" charset="0"/>
              </a:rPr>
              <a:t>RadCrimp</a:t>
            </a:r>
            <a:r>
              <a:rPr lang="en-US" sz="2000" dirty="0" smtClean="0">
                <a:solidFill>
                  <a:schemeClr val="accent1">
                    <a:lumMod val="60000"/>
                    <a:lumOff val="40000"/>
                  </a:schemeClr>
                </a:solidFill>
                <a:latin typeface="Arial Black" pitchFamily="34" charset="0"/>
              </a:rPr>
              <a:t> Solar Splice </a:t>
            </a:r>
            <a:r>
              <a:rPr lang="en-US" sz="1200" kern="1200" dirty="0" smtClean="0">
                <a:solidFill>
                  <a:schemeClr val="tx1"/>
                </a:solidFill>
                <a:effectLst/>
                <a:latin typeface="+mn-lt"/>
                <a:ea typeface="+mn-ea"/>
                <a:cs typeface="+mn-cs"/>
              </a:rPr>
              <a:t>features </a:t>
            </a:r>
            <a:r>
              <a:rPr lang="en-US" sz="1200" dirty="0" smtClean="0">
                <a:solidFill>
                  <a:schemeClr val="accent1">
                    <a:lumMod val="60000"/>
                    <a:lumOff val="40000"/>
                  </a:schemeClr>
                </a:solidFill>
                <a:latin typeface="Arial Black" pitchFamily="34" charset="0"/>
              </a:rPr>
              <a:t>Melni Spiral Termination Technology</a:t>
            </a:r>
            <a:r>
              <a:rPr lang="en-US" sz="1200" kern="1200" dirty="0" smtClean="0">
                <a:solidFill>
                  <a:schemeClr val="tx1"/>
                </a:solidFill>
                <a:effectLst/>
                <a:latin typeface="+mn-lt"/>
                <a:ea typeface="+mn-ea"/>
                <a:cs typeface="+mn-cs"/>
              </a:rPr>
              <a:t> making solar f</a:t>
            </a:r>
            <a:r>
              <a:rPr lang="en-US" altLang="zh-CN" sz="1200" dirty="0" smtClean="0">
                <a:solidFill>
                  <a:schemeClr val="accent1">
                    <a:lumMod val="75000"/>
                  </a:schemeClr>
                </a:solidFill>
              </a:rPr>
              <a:t>ield termination and sealing without special tools possible. This low resistance wire termination and sealing in one action technology</a:t>
            </a:r>
            <a:r>
              <a:rPr lang="en-US" altLang="zh-CN" sz="1200" baseline="0" dirty="0" smtClean="0">
                <a:solidFill>
                  <a:schemeClr val="accent1">
                    <a:lumMod val="75000"/>
                  </a:schemeClr>
                </a:solidFill>
              </a:rPr>
              <a:t> provides an IP68 protected reliable connection that is UL certified.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major applicable markets include but are not limited to: Solar Energy</a:t>
            </a:r>
            <a:endParaRPr lang="en-US" baseline="0" dirty="0" smtClean="0"/>
          </a:p>
        </p:txBody>
      </p:sp>
      <p:sp>
        <p:nvSpPr>
          <p:cNvPr id="4" name="Slide Number Placeholder 3"/>
          <p:cNvSpPr>
            <a:spLocks noGrp="1"/>
          </p:cNvSpPr>
          <p:nvPr>
            <p:ph type="sldNum" sz="quarter" idx="10"/>
          </p:nvPr>
        </p:nvSpPr>
        <p:spPr/>
        <p:txBody>
          <a:bodyPr/>
          <a:lstStyle/>
          <a:p>
            <a:fld id="{FE0A6181-36E6-4E0F-95E5-24B01DD960DC}" type="slidenum">
              <a:rPr lang="en-US" smtClean="0"/>
              <a:pPr/>
              <a:t>2</a:t>
            </a:fld>
            <a:endParaRPr lang="en-US" dirty="0"/>
          </a:p>
        </p:txBody>
      </p:sp>
    </p:spTree>
    <p:extLst>
      <p:ext uri="{BB962C8B-B14F-4D97-AF65-F5344CB8AC3E}">
        <p14:creationId xmlns:p14="http://schemas.microsoft.com/office/powerpoint/2010/main" val="120810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specifications: The </a:t>
            </a:r>
            <a:r>
              <a:rPr lang="en-US" sz="1200" dirty="0" err="1" smtClean="0">
                <a:solidFill>
                  <a:schemeClr val="accent1">
                    <a:lumMod val="60000"/>
                    <a:lumOff val="40000"/>
                  </a:schemeClr>
                </a:solidFill>
                <a:latin typeface="Arial Black" pitchFamily="34" charset="0"/>
              </a:rPr>
              <a:t>RadCrimp</a:t>
            </a:r>
            <a:r>
              <a:rPr lang="en-US" sz="1200" dirty="0" smtClean="0">
                <a:solidFill>
                  <a:schemeClr val="accent1">
                    <a:lumMod val="60000"/>
                    <a:lumOff val="40000"/>
                  </a:schemeClr>
                </a:solidFill>
                <a:latin typeface="Arial Black" pitchFamily="34" charset="0"/>
              </a:rPr>
              <a:t> Solar Splice</a:t>
            </a:r>
            <a:r>
              <a:rPr lang="en-US" sz="1200" baseline="0" dirty="0" smtClean="0">
                <a:solidFill>
                  <a:schemeClr val="accent1">
                    <a:lumMod val="60000"/>
                    <a:lumOff val="40000"/>
                  </a:schemeClr>
                </a:solidFill>
                <a:latin typeface="Arial Black" pitchFamily="34" charset="0"/>
              </a:rPr>
              <a:t> </a:t>
            </a:r>
            <a:r>
              <a:rPr lang="en-US" dirty="0" smtClean="0"/>
              <a:t>connector’s mechanical and electrical specifications</a:t>
            </a:r>
            <a:r>
              <a:rPr lang="en-US" baseline="0" dirty="0" smtClean="0"/>
              <a:t> highlight the performance standards of this series. Using quality shell components made from Thermoplastic (PC/PA). These connectors can live and thrive in industrial climates. With an operating temperature range of -40°C to +85°C. The ingress protection of the </a:t>
            </a:r>
            <a:r>
              <a:rPr lang="en-US" sz="1200" dirty="0" err="1" smtClean="0">
                <a:solidFill>
                  <a:schemeClr val="accent1">
                    <a:lumMod val="60000"/>
                    <a:lumOff val="40000"/>
                  </a:schemeClr>
                </a:solidFill>
                <a:latin typeface="Arial Black" pitchFamily="34" charset="0"/>
              </a:rPr>
              <a:t>RadCrimp</a:t>
            </a:r>
            <a:r>
              <a:rPr lang="en-US" sz="1200" dirty="0" smtClean="0">
                <a:solidFill>
                  <a:schemeClr val="accent1">
                    <a:lumMod val="60000"/>
                    <a:lumOff val="40000"/>
                  </a:schemeClr>
                </a:solidFill>
                <a:latin typeface="Arial Black" pitchFamily="34" charset="0"/>
              </a:rPr>
              <a:t> Solar Splice </a:t>
            </a:r>
            <a:r>
              <a:rPr lang="en-US" baseline="0" dirty="0" smtClean="0"/>
              <a:t>is IP68 in the mated condition with a voltage rating of 1500V and up to 30 amps. The </a:t>
            </a:r>
            <a:r>
              <a:rPr lang="en-US" sz="1200" dirty="0" err="1" smtClean="0">
                <a:solidFill>
                  <a:schemeClr val="accent1">
                    <a:lumMod val="60000"/>
                    <a:lumOff val="40000"/>
                  </a:schemeClr>
                </a:solidFill>
                <a:latin typeface="Arial Black" pitchFamily="34" charset="0"/>
              </a:rPr>
              <a:t>RadCrimp</a:t>
            </a:r>
            <a:r>
              <a:rPr lang="en-US" sz="1200" dirty="0" smtClean="0">
                <a:solidFill>
                  <a:schemeClr val="accent1">
                    <a:lumMod val="60000"/>
                    <a:lumOff val="40000"/>
                  </a:schemeClr>
                </a:solidFill>
                <a:latin typeface="Arial Black" pitchFamily="34" charset="0"/>
              </a:rPr>
              <a:t> Solar Splice </a:t>
            </a:r>
            <a:r>
              <a:rPr lang="en-US" baseline="0" dirty="0" smtClean="0"/>
              <a:t>features t</a:t>
            </a:r>
            <a:r>
              <a:rPr lang="en-US" altLang="zh-CN" sz="1200" baseline="0" dirty="0" smtClean="0">
                <a:solidFill>
                  <a:schemeClr val="tx1"/>
                </a:solidFill>
                <a:latin typeface="+mn-lt"/>
              </a:rPr>
              <a:t>in over nickel plated copper alloy </a:t>
            </a:r>
            <a:r>
              <a:rPr lang="en-US" baseline="0" dirty="0" smtClean="0"/>
              <a:t>contacts and has a flammability rating of UL94-V0.</a:t>
            </a:r>
            <a:endParaRPr lang="en-US" baseline="0" dirty="0" smtClean="0"/>
          </a:p>
        </p:txBody>
      </p:sp>
      <p:sp>
        <p:nvSpPr>
          <p:cNvPr id="4" name="Slide Number Placeholder 3"/>
          <p:cNvSpPr>
            <a:spLocks noGrp="1"/>
          </p:cNvSpPr>
          <p:nvPr>
            <p:ph type="sldNum" sz="quarter" idx="10"/>
          </p:nvPr>
        </p:nvSpPr>
        <p:spPr/>
        <p:txBody>
          <a:bodyPr/>
          <a:lstStyle/>
          <a:p>
            <a:fld id="{FE0A6181-36E6-4E0F-95E5-24B01DD960DC}" type="slidenum">
              <a:rPr lang="en-US" smtClean="0"/>
              <a:pPr/>
              <a:t>3</a:t>
            </a:fld>
            <a:endParaRPr lang="en-US" dirty="0"/>
          </a:p>
        </p:txBody>
      </p:sp>
    </p:spTree>
    <p:extLst>
      <p:ext uri="{BB962C8B-B14F-4D97-AF65-F5344CB8AC3E}">
        <p14:creationId xmlns:p14="http://schemas.microsoft.com/office/powerpoint/2010/main" val="412480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Part number information regarding the </a:t>
            </a:r>
            <a:r>
              <a:rPr lang="en-US" sz="1200" dirty="0" err="1" smtClean="0">
                <a:solidFill>
                  <a:schemeClr val="accent1">
                    <a:lumMod val="60000"/>
                    <a:lumOff val="40000"/>
                  </a:schemeClr>
                </a:solidFill>
                <a:latin typeface="Arial Black" pitchFamily="34" charset="0"/>
              </a:rPr>
              <a:t>RadCrimp</a:t>
            </a:r>
            <a:r>
              <a:rPr lang="en-US" sz="1200" dirty="0" smtClean="0">
                <a:solidFill>
                  <a:schemeClr val="accent1">
                    <a:lumMod val="60000"/>
                    <a:lumOff val="40000"/>
                  </a:schemeClr>
                </a:solidFill>
                <a:latin typeface="Arial Black" pitchFamily="34" charset="0"/>
              </a:rPr>
              <a:t> Solar Splice</a:t>
            </a:r>
            <a:r>
              <a:rPr lang="en-US" dirty="0" smtClean="0"/>
              <a:t>. References</a:t>
            </a:r>
            <a:r>
              <a:rPr lang="en-US" baseline="0" dirty="0" smtClean="0"/>
              <a:t> for each part number attribute are followed by a description and additional information of said part number.</a:t>
            </a:r>
            <a:endParaRPr lang="en-US" dirty="0" smtClean="0"/>
          </a:p>
        </p:txBody>
      </p:sp>
      <p:sp>
        <p:nvSpPr>
          <p:cNvPr id="4" name="Slide Number Placeholder 3"/>
          <p:cNvSpPr>
            <a:spLocks noGrp="1"/>
          </p:cNvSpPr>
          <p:nvPr>
            <p:ph type="sldNum" sz="quarter" idx="10"/>
          </p:nvPr>
        </p:nvSpPr>
        <p:spPr/>
        <p:txBody>
          <a:bodyPr/>
          <a:lstStyle/>
          <a:p>
            <a:fld id="{FE0A6181-36E6-4E0F-95E5-24B01DD960DC}" type="slidenum">
              <a:rPr lang="en-US" smtClean="0"/>
              <a:pPr/>
              <a:t>4</a:t>
            </a:fld>
            <a:endParaRPr lang="en-US" dirty="0"/>
          </a:p>
        </p:txBody>
      </p:sp>
    </p:spTree>
    <p:extLst>
      <p:ext uri="{BB962C8B-B14F-4D97-AF65-F5344CB8AC3E}">
        <p14:creationId xmlns:p14="http://schemas.microsoft.com/office/powerpoint/2010/main" val="296028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major application</a:t>
            </a:r>
            <a:r>
              <a:rPr lang="en-US" baseline="0" dirty="0" smtClean="0"/>
              <a:t> for the </a:t>
            </a:r>
            <a:r>
              <a:rPr lang="en-US" sz="1200" dirty="0" err="1" smtClean="0">
                <a:solidFill>
                  <a:schemeClr val="accent1">
                    <a:lumMod val="60000"/>
                    <a:lumOff val="40000"/>
                  </a:schemeClr>
                </a:solidFill>
                <a:latin typeface="Arial Black" pitchFamily="34" charset="0"/>
              </a:rPr>
              <a:t>RadCrimp</a:t>
            </a:r>
            <a:r>
              <a:rPr lang="en-US" sz="1200" dirty="0" smtClean="0">
                <a:solidFill>
                  <a:schemeClr val="accent1">
                    <a:lumMod val="60000"/>
                    <a:lumOff val="40000"/>
                  </a:schemeClr>
                </a:solidFill>
                <a:latin typeface="Arial Black" pitchFamily="34" charset="0"/>
              </a:rPr>
              <a:t> Solar Splice </a:t>
            </a:r>
            <a:r>
              <a:rPr lang="en-US" baseline="0" dirty="0" smtClean="0"/>
              <a:t>are Solar </a:t>
            </a:r>
            <a:r>
              <a:rPr lang="en-US" altLang="zh-CN" dirty="0" smtClean="0"/>
              <a:t>PV Installations.</a:t>
            </a:r>
            <a:endParaRPr lang="zh-CN" altLang="en-US" dirty="0" smtClean="0"/>
          </a:p>
        </p:txBody>
      </p:sp>
      <p:sp>
        <p:nvSpPr>
          <p:cNvPr id="4" name="Slide Number Placeholder 3"/>
          <p:cNvSpPr>
            <a:spLocks noGrp="1"/>
          </p:cNvSpPr>
          <p:nvPr>
            <p:ph type="sldNum" sz="quarter" idx="10"/>
          </p:nvPr>
        </p:nvSpPr>
        <p:spPr/>
        <p:txBody>
          <a:bodyPr/>
          <a:lstStyle/>
          <a:p>
            <a:fld id="{FE0A6181-36E6-4E0F-95E5-24B01DD960DC}" type="slidenum">
              <a:rPr lang="en-US" smtClean="0"/>
              <a:pPr/>
              <a:t>5</a:t>
            </a:fld>
            <a:endParaRPr lang="en-US" dirty="0"/>
          </a:p>
        </p:txBody>
      </p:sp>
    </p:spTree>
    <p:extLst>
      <p:ext uri="{BB962C8B-B14F-4D97-AF65-F5344CB8AC3E}">
        <p14:creationId xmlns:p14="http://schemas.microsoft.com/office/powerpoint/2010/main" val="331247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summary, the Amphenol</a:t>
            </a:r>
            <a:r>
              <a:rPr lang="en-US" sz="1200" kern="1200" baseline="0" dirty="0" smtClean="0">
                <a:solidFill>
                  <a:schemeClr val="tx1"/>
                </a:solidFill>
                <a:latin typeface="+mn-lt"/>
                <a:ea typeface="+mn-ea"/>
                <a:cs typeface="+mn-cs"/>
              </a:rPr>
              <a:t> </a:t>
            </a:r>
            <a:r>
              <a:rPr lang="en-US" sz="2000" dirty="0" err="1" smtClean="0">
                <a:solidFill>
                  <a:schemeClr val="accent1">
                    <a:lumMod val="60000"/>
                    <a:lumOff val="40000"/>
                  </a:schemeClr>
                </a:solidFill>
                <a:latin typeface="Arial Black" pitchFamily="34" charset="0"/>
              </a:rPr>
              <a:t>RadCrimp</a:t>
            </a:r>
            <a:r>
              <a:rPr lang="en-US" sz="2000" dirty="0" smtClean="0">
                <a:solidFill>
                  <a:schemeClr val="accent1">
                    <a:lumMod val="60000"/>
                    <a:lumOff val="40000"/>
                  </a:schemeClr>
                </a:solidFill>
                <a:latin typeface="Arial Black" pitchFamily="34" charset="0"/>
              </a:rPr>
              <a:t> Solar Splice </a:t>
            </a:r>
            <a:r>
              <a:rPr lang="en-US" sz="1200" dirty="0" smtClean="0">
                <a:solidFill>
                  <a:schemeClr val="accent1">
                    <a:lumMod val="60000"/>
                    <a:lumOff val="40000"/>
                  </a:schemeClr>
                </a:solidFill>
                <a:latin typeface="Arial Black" pitchFamily="34" charset="0"/>
              </a:rPr>
              <a:t>with Melni Spiral Termination Technology </a:t>
            </a:r>
            <a:r>
              <a:rPr lang="en-US" sz="1200" kern="1200" baseline="0" dirty="0" smtClean="0">
                <a:solidFill>
                  <a:schemeClr val="tx1"/>
                </a:solidFill>
                <a:latin typeface="+mn-lt"/>
                <a:ea typeface="+mn-ea"/>
                <a:cs typeface="+mn-cs"/>
              </a:rPr>
              <a:t>is ideal for Solar applications and affords low resistance </a:t>
            </a:r>
            <a:r>
              <a:rPr lang="en-US" sz="1200" kern="1200" baseline="0" dirty="0" err="1" smtClean="0">
                <a:solidFill>
                  <a:schemeClr val="tx1"/>
                </a:solidFill>
                <a:latin typeface="+mn-lt"/>
                <a:ea typeface="+mn-ea"/>
                <a:cs typeface="+mn-cs"/>
              </a:rPr>
              <a:t>toolless</a:t>
            </a:r>
            <a:r>
              <a:rPr lang="en-US" sz="1200" kern="1200" baseline="0" dirty="0" smtClean="0">
                <a:solidFill>
                  <a:schemeClr val="tx1"/>
                </a:solidFill>
                <a:latin typeface="+mn-lt"/>
                <a:ea typeface="+mn-ea"/>
                <a:cs typeface="+mn-cs"/>
              </a:rPr>
              <a:t> wire termination in one action. The connector is UL certified for 1500 DC and can carry up to 30 amps. In the mated condition the </a:t>
            </a:r>
            <a:r>
              <a:rPr lang="en-US" sz="1200" kern="1200" baseline="0" dirty="0" err="1" smtClean="0">
                <a:solidFill>
                  <a:schemeClr val="tx1"/>
                </a:solidFill>
                <a:latin typeface="+mn-lt"/>
                <a:ea typeface="+mn-ea"/>
                <a:cs typeface="+mn-cs"/>
              </a:rPr>
              <a:t>RadCrimp</a:t>
            </a:r>
            <a:r>
              <a:rPr lang="en-US" sz="1200" kern="1200" baseline="0" dirty="0" smtClean="0">
                <a:solidFill>
                  <a:schemeClr val="tx1"/>
                </a:solidFill>
                <a:latin typeface="+mn-lt"/>
                <a:ea typeface="+mn-ea"/>
                <a:cs typeface="+mn-cs"/>
              </a:rPr>
              <a:t> Solar Splice has an IP68 rating</a:t>
            </a:r>
            <a:r>
              <a:rPr lang="en-US" sz="1200" dirty="0" smtClean="0">
                <a:solidFill>
                  <a:schemeClr val="accent1">
                    <a:lumMod val="75000"/>
                  </a:schemeClr>
                </a:solidFill>
              </a:rPr>
              <a:t>,</a:t>
            </a:r>
            <a:r>
              <a:rPr lang="en-US" sz="1200" baseline="0" dirty="0" smtClean="0">
                <a:solidFill>
                  <a:schemeClr val="accent1">
                    <a:lumMod val="75000"/>
                  </a:schemeClr>
                </a:solidFill>
              </a:rPr>
              <a:t> and is backed by the Amphenol name.</a:t>
            </a:r>
            <a:endParaRPr lang="en-US" sz="1200" dirty="0" smtClean="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FE0A6181-36E6-4E0F-95E5-24B01DD960DC}" type="slidenum">
              <a:rPr lang="en-US" smtClean="0"/>
              <a:pPr/>
              <a:t>6</a:t>
            </a:fld>
            <a:endParaRPr lang="en-US" dirty="0"/>
          </a:p>
        </p:txBody>
      </p:sp>
    </p:spTree>
    <p:extLst>
      <p:ext uri="{BB962C8B-B14F-4D97-AF65-F5344CB8AC3E}">
        <p14:creationId xmlns:p14="http://schemas.microsoft.com/office/powerpoint/2010/main" val="1465374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connected_PP.jpg"/>
          <p:cNvPicPr>
            <a:picLocks noChangeAspect="1"/>
          </p:cNvPicPr>
          <p:nvPr/>
        </p:nvPicPr>
        <p:blipFill>
          <a:blip r:embed="rId2" cstate="screen"/>
          <a:stretch>
            <a:fillRect/>
          </a:stretch>
        </p:blipFill>
        <p:spPr>
          <a:xfrm>
            <a:off x="0" y="0"/>
            <a:ext cx="9144000" cy="6858000"/>
          </a:xfrm>
          <a:prstGeom prst="rect">
            <a:avLst/>
          </a:prstGeom>
        </p:spPr>
      </p:pic>
      <p:sp>
        <p:nvSpPr>
          <p:cNvPr id="3" name="Subtitle 2"/>
          <p:cNvSpPr>
            <a:spLocks noGrp="1"/>
          </p:cNvSpPr>
          <p:nvPr>
            <p:ph type="subTitle" idx="1"/>
          </p:nvPr>
        </p:nvSpPr>
        <p:spPr>
          <a:xfrm>
            <a:off x="381000" y="2590800"/>
            <a:ext cx="64008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8" name="Picture 7" descr="connected_PP_withoutboxes.jpg"/>
          <p:cNvPicPr>
            <a:picLocks noChangeAspect="1"/>
          </p:cNvPicPr>
          <p:nvPr userDrawn="1"/>
        </p:nvPicPr>
        <p:blipFill>
          <a:blip r:embed="rId2" cstate="screen"/>
          <a:stretch>
            <a:fillRect/>
          </a:stretch>
        </p:blipFill>
        <p:spPr>
          <a:xfrm>
            <a:off x="0" y="0"/>
            <a:ext cx="9144000" cy="6858000"/>
          </a:xfrm>
          <a:prstGeom prst="rect">
            <a:avLst/>
          </a:prstGeom>
        </p:spPr>
      </p:pic>
      <p:sp>
        <p:nvSpPr>
          <p:cNvPr id="3" name="Text Placeholder 2"/>
          <p:cNvSpPr>
            <a:spLocks noGrp="1"/>
          </p:cNvSpPr>
          <p:nvPr>
            <p:ph type="body" idx="1"/>
          </p:nvPr>
        </p:nvSpPr>
        <p:spPr>
          <a:xfrm>
            <a:off x="722313" y="6334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6200" y="6356350"/>
            <a:ext cx="1066800" cy="365125"/>
          </a:xfrm>
          <a:prstGeom prst="rect">
            <a:avLst/>
          </a:prstGeom>
        </p:spPr>
        <p:txBody>
          <a:bodyPr/>
          <a:lstStyle/>
          <a:p>
            <a:fld id="{9B1C62AA-57F5-4AF4-9E97-2B41117D9213}" type="datetimeFigureOut">
              <a:rPr lang="en-US" smtClean="0"/>
              <a:pPr/>
              <a:t>5/10/2022</a:t>
            </a:fld>
            <a:endParaRPr lang="en-US" dirty="0"/>
          </a:p>
        </p:txBody>
      </p:sp>
      <p:sp>
        <p:nvSpPr>
          <p:cNvPr id="5" name="Footer Placeholder 4"/>
          <p:cNvSpPr>
            <a:spLocks noGrp="1"/>
          </p:cNvSpPr>
          <p:nvPr>
            <p:ph type="ftr" sz="quarter" idx="11"/>
          </p:nvPr>
        </p:nvSpPr>
        <p:spPr>
          <a:xfrm>
            <a:off x="1752600" y="6356350"/>
            <a:ext cx="34290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457200" cy="365125"/>
          </a:xfrm>
          <a:prstGeom prst="rect">
            <a:avLst/>
          </a:prstGeom>
        </p:spPr>
        <p:txBody>
          <a:bodyPr/>
          <a:lstStyle/>
          <a:p>
            <a:fld id="{65C7F039-E504-41E2-840B-EAB82622556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a:prstGeom prst="rect">
            <a:avLst/>
          </a:prstGeo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a:prstGeom prst="rect">
            <a:avLst/>
          </a:prstGeo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9B1C62AA-57F5-4AF4-9E97-2B41117D9213}" type="datetimeFigureOut">
              <a:rPr lang="en-US" smtClean="0"/>
              <a:pPr/>
              <a:t>5/10/2022</a:t>
            </a:fld>
            <a:endParaRPr lang="en-US" dirty="0"/>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fld id="{65C7F039-E504-41E2-840B-EAB82622556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8831B3D-B71E-49B1-A87A-FC6DFA3EAB4D}" type="datetimeFigureOut">
              <a:rPr lang="en-US" smtClean="0"/>
              <a:pPr/>
              <a:t>5/10/2022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B92A89B-5643-46AF-B13D-64C2ABE724A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onnected_PP_inside.jpg"/>
          <p:cNvPicPr>
            <a:picLocks noChangeAspect="1"/>
          </p:cNvPicPr>
          <p:nvPr/>
        </p:nvPicPr>
        <p:blipFill>
          <a:blip r:embed="rId8" cstate="screen"/>
          <a:srcRect/>
          <a:stretch>
            <a:fillRect/>
          </a:stretch>
        </p:blipFill>
        <p:spPr>
          <a:xfrm>
            <a:off x="0" y="0"/>
            <a:ext cx="9144000" cy="6858000"/>
          </a:xfrm>
          <a:prstGeom prst="rect">
            <a:avLst/>
          </a:prstGeom>
        </p:spPr>
      </p:pic>
      <p:sp>
        <p:nvSpPr>
          <p:cNvPr id="2" name="Rectangle 1"/>
          <p:cNvSpPr/>
          <p:nvPr userDrawn="1"/>
        </p:nvSpPr>
        <p:spPr>
          <a:xfrm>
            <a:off x="76200" y="76200"/>
            <a:ext cx="2209800" cy="609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1058" y="0"/>
            <a:ext cx="3706074" cy="68732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a:xfrm>
            <a:off x="0" y="785812"/>
            <a:ext cx="9144000" cy="1500188"/>
          </a:xfrm>
          <a:prstGeom prst="rect">
            <a:avLst/>
          </a:prstGeom>
        </p:spPr>
        <p:txBody>
          <a:bodyPr/>
          <a:lstStyle/>
          <a:p>
            <a:pPr algn="ctr">
              <a:buNone/>
            </a:pPr>
            <a:r>
              <a:rPr lang="en-US" sz="4400" dirty="0" smtClean="0">
                <a:solidFill>
                  <a:schemeClr val="accent1">
                    <a:lumMod val="60000"/>
                    <a:lumOff val="40000"/>
                  </a:schemeClr>
                </a:solidFill>
                <a:latin typeface="Arial Black" pitchFamily="34" charset="0"/>
              </a:rPr>
              <a:t> </a:t>
            </a:r>
            <a:r>
              <a:rPr lang="en-US" sz="3600" dirty="0" err="1" smtClean="0">
                <a:solidFill>
                  <a:schemeClr val="accent1">
                    <a:lumMod val="60000"/>
                    <a:lumOff val="40000"/>
                  </a:schemeClr>
                </a:solidFill>
                <a:latin typeface="Arial Black" pitchFamily="34" charset="0"/>
              </a:rPr>
              <a:t>RadCrimp</a:t>
            </a:r>
            <a:r>
              <a:rPr lang="en-US" sz="3600" baseline="30000" dirty="0" smtClean="0">
                <a:solidFill>
                  <a:schemeClr val="accent1">
                    <a:lumMod val="60000"/>
                    <a:lumOff val="40000"/>
                  </a:schemeClr>
                </a:solidFill>
                <a:latin typeface="Arial Black" pitchFamily="34" charset="0"/>
              </a:rPr>
              <a:t>™</a:t>
            </a:r>
            <a:r>
              <a:rPr lang="en-US" sz="3600" dirty="0" smtClean="0">
                <a:solidFill>
                  <a:schemeClr val="accent1">
                    <a:lumMod val="60000"/>
                    <a:lumOff val="40000"/>
                  </a:schemeClr>
                </a:solidFill>
                <a:latin typeface="Arial Black" pitchFamily="34" charset="0"/>
              </a:rPr>
              <a:t> </a:t>
            </a:r>
            <a:r>
              <a:rPr lang="en-US" sz="3600" dirty="0">
                <a:solidFill>
                  <a:schemeClr val="accent1">
                    <a:lumMod val="60000"/>
                    <a:lumOff val="40000"/>
                  </a:schemeClr>
                </a:solidFill>
                <a:latin typeface="Arial Black" pitchFamily="34" charset="0"/>
              </a:rPr>
              <a:t>Solar Splice</a:t>
            </a:r>
          </a:p>
          <a:p>
            <a:pPr algn="ctr">
              <a:buNone/>
            </a:pPr>
            <a:r>
              <a:rPr lang="en-US" sz="2000" dirty="0">
                <a:solidFill>
                  <a:schemeClr val="accent1">
                    <a:lumMod val="60000"/>
                    <a:lumOff val="40000"/>
                  </a:schemeClr>
                </a:solidFill>
                <a:latin typeface="Arial Black" pitchFamily="34" charset="0"/>
              </a:rPr>
              <a:t>with Melni Spiral Termination Technology</a:t>
            </a:r>
            <a:endParaRPr lang="en-US" sz="2000" dirty="0" smtClean="0">
              <a:solidFill>
                <a:schemeClr val="accent1">
                  <a:lumMod val="60000"/>
                  <a:lumOff val="40000"/>
                </a:schemeClr>
              </a:solidFill>
              <a:latin typeface="Arial Black"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743200"/>
            <a:ext cx="6248400" cy="68149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4164980"/>
            <a:ext cx="3407573" cy="114730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4164980"/>
            <a:ext cx="3601214" cy="164522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9600" y="5065933"/>
            <a:ext cx="765050" cy="76657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2366804"/>
            <a:ext cx="4572000" cy="2570480"/>
          </a:xfrm>
          <a:prstGeom prst="rect">
            <a:avLst/>
          </a:prstGeom>
        </p:spPr>
      </p:pic>
      <p:sp>
        <p:nvSpPr>
          <p:cNvPr id="4" name="Title 3"/>
          <p:cNvSpPr>
            <a:spLocks noGrp="1"/>
          </p:cNvSpPr>
          <p:nvPr>
            <p:ph type="title"/>
          </p:nvPr>
        </p:nvSpPr>
        <p:spPr>
          <a:xfrm>
            <a:off x="457200" y="533400"/>
            <a:ext cx="8229600" cy="1143000"/>
          </a:xfrm>
        </p:spPr>
        <p:txBody>
          <a:bodyPr/>
          <a:lstStyle/>
          <a:p>
            <a:r>
              <a:rPr lang="en-US" dirty="0" smtClean="0">
                <a:solidFill>
                  <a:schemeClr val="accent1">
                    <a:lumMod val="60000"/>
                    <a:lumOff val="40000"/>
                  </a:schemeClr>
                </a:solidFill>
                <a:latin typeface="Arial Black" pitchFamily="34" charset="0"/>
              </a:rPr>
              <a:t>Features &amp; Markets</a:t>
            </a:r>
            <a:endParaRPr lang="en-US" dirty="0">
              <a:solidFill>
                <a:schemeClr val="accent1">
                  <a:lumMod val="60000"/>
                  <a:lumOff val="40000"/>
                </a:schemeClr>
              </a:solidFill>
              <a:latin typeface="Arial Black" pitchFamily="34" charset="0"/>
            </a:endParaRPr>
          </a:p>
        </p:txBody>
      </p:sp>
      <p:sp>
        <p:nvSpPr>
          <p:cNvPr id="5" name="Text Placeholder 4"/>
          <p:cNvSpPr>
            <a:spLocks noGrp="1"/>
          </p:cNvSpPr>
          <p:nvPr>
            <p:ph type="body" idx="1"/>
          </p:nvPr>
        </p:nvSpPr>
        <p:spPr>
          <a:xfrm>
            <a:off x="457200" y="990600"/>
            <a:ext cx="4040188" cy="639762"/>
          </a:xfrm>
        </p:spPr>
        <p:txBody>
          <a:bodyPr/>
          <a:lstStyle/>
          <a:p>
            <a:r>
              <a:rPr lang="en-US" dirty="0" smtClean="0">
                <a:solidFill>
                  <a:schemeClr val="accent1">
                    <a:lumMod val="75000"/>
                  </a:schemeClr>
                </a:solidFill>
              </a:rPr>
              <a:t>Features</a:t>
            </a:r>
            <a:endParaRPr lang="en-US" dirty="0">
              <a:solidFill>
                <a:schemeClr val="accent1">
                  <a:lumMod val="75000"/>
                </a:schemeClr>
              </a:solidFill>
            </a:endParaRPr>
          </a:p>
        </p:txBody>
      </p:sp>
      <p:sp>
        <p:nvSpPr>
          <p:cNvPr id="6" name="Content Placeholder 5"/>
          <p:cNvSpPr>
            <a:spLocks noGrp="1"/>
          </p:cNvSpPr>
          <p:nvPr>
            <p:ph sz="half" idx="2"/>
          </p:nvPr>
        </p:nvSpPr>
        <p:spPr>
          <a:xfrm>
            <a:off x="228600" y="1752600"/>
            <a:ext cx="4457368" cy="3905250"/>
          </a:xfrm>
        </p:spPr>
        <p:txBody>
          <a:bodyPr/>
          <a:lstStyle/>
          <a:p>
            <a:r>
              <a:rPr lang="en-US" altLang="zh-CN" sz="1800" dirty="0">
                <a:solidFill>
                  <a:schemeClr val="accent1">
                    <a:lumMod val="75000"/>
                  </a:schemeClr>
                </a:solidFill>
              </a:rPr>
              <a:t>Features Melni Spiral Termination </a:t>
            </a:r>
            <a:r>
              <a:rPr lang="en-US" altLang="zh-CN" sz="1800" dirty="0" smtClean="0">
                <a:solidFill>
                  <a:schemeClr val="accent1">
                    <a:lumMod val="75000"/>
                  </a:schemeClr>
                </a:solidFill>
              </a:rPr>
              <a:t>Technology</a:t>
            </a:r>
            <a:endParaRPr lang="en-US" altLang="zh-CN" sz="1800" dirty="0">
              <a:solidFill>
                <a:schemeClr val="accent1">
                  <a:lumMod val="75000"/>
                </a:schemeClr>
              </a:solidFill>
            </a:endParaRPr>
          </a:p>
          <a:p>
            <a:r>
              <a:rPr lang="en-US" altLang="zh-CN" sz="1800" dirty="0">
                <a:solidFill>
                  <a:schemeClr val="accent1">
                    <a:lumMod val="75000"/>
                  </a:schemeClr>
                </a:solidFill>
              </a:rPr>
              <a:t>Simple and fast </a:t>
            </a:r>
            <a:r>
              <a:rPr lang="en-US" altLang="zh-CN" sz="1800" dirty="0" smtClean="0">
                <a:solidFill>
                  <a:schemeClr val="accent1">
                    <a:lumMod val="75000"/>
                  </a:schemeClr>
                </a:solidFill>
              </a:rPr>
              <a:t>termination</a:t>
            </a:r>
            <a:endParaRPr lang="en-US" altLang="zh-CN" sz="1800" dirty="0">
              <a:solidFill>
                <a:schemeClr val="accent1">
                  <a:lumMod val="75000"/>
                </a:schemeClr>
              </a:solidFill>
            </a:endParaRPr>
          </a:p>
          <a:p>
            <a:r>
              <a:rPr lang="en-US" altLang="zh-CN" sz="1800" dirty="0">
                <a:solidFill>
                  <a:schemeClr val="accent1">
                    <a:lumMod val="75000"/>
                  </a:schemeClr>
                </a:solidFill>
              </a:rPr>
              <a:t>Field termination and sealing without special </a:t>
            </a:r>
            <a:r>
              <a:rPr lang="en-US" altLang="zh-CN" sz="1800" dirty="0" smtClean="0">
                <a:solidFill>
                  <a:schemeClr val="accent1">
                    <a:lumMod val="75000"/>
                  </a:schemeClr>
                </a:solidFill>
              </a:rPr>
              <a:t>tools</a:t>
            </a:r>
            <a:endParaRPr lang="en-US" altLang="zh-CN" sz="1800" dirty="0">
              <a:solidFill>
                <a:schemeClr val="accent1">
                  <a:lumMod val="75000"/>
                </a:schemeClr>
              </a:solidFill>
            </a:endParaRPr>
          </a:p>
          <a:p>
            <a:r>
              <a:rPr lang="en-US" altLang="zh-CN" sz="1800" dirty="0">
                <a:solidFill>
                  <a:schemeClr val="accent1">
                    <a:lumMod val="75000"/>
                  </a:schemeClr>
                </a:solidFill>
              </a:rPr>
              <a:t>Low resistance wire termination and sealing in one </a:t>
            </a:r>
            <a:r>
              <a:rPr lang="en-US" altLang="zh-CN" sz="1800" dirty="0" smtClean="0">
                <a:solidFill>
                  <a:schemeClr val="accent1">
                    <a:lumMod val="75000"/>
                  </a:schemeClr>
                </a:solidFill>
              </a:rPr>
              <a:t>action</a:t>
            </a:r>
            <a:endParaRPr lang="en-US" altLang="zh-CN" sz="1800" dirty="0">
              <a:solidFill>
                <a:schemeClr val="accent1">
                  <a:lumMod val="75000"/>
                </a:schemeClr>
              </a:solidFill>
            </a:endParaRPr>
          </a:p>
          <a:p>
            <a:r>
              <a:rPr lang="en-US" altLang="zh-CN" sz="1800" dirty="0">
                <a:solidFill>
                  <a:schemeClr val="accent1">
                    <a:lumMod val="75000"/>
                  </a:schemeClr>
                </a:solidFill>
              </a:rPr>
              <a:t>IP68 Sealing </a:t>
            </a:r>
            <a:r>
              <a:rPr lang="en-US" altLang="zh-CN" sz="1800" dirty="0" smtClean="0">
                <a:solidFill>
                  <a:schemeClr val="accent1">
                    <a:lumMod val="75000"/>
                  </a:schemeClr>
                </a:solidFill>
              </a:rPr>
              <a:t>protection</a:t>
            </a:r>
            <a:endParaRPr lang="en-US" altLang="zh-CN" sz="1800" dirty="0">
              <a:solidFill>
                <a:schemeClr val="accent1">
                  <a:lumMod val="75000"/>
                </a:schemeClr>
              </a:solidFill>
            </a:endParaRPr>
          </a:p>
          <a:p>
            <a:r>
              <a:rPr lang="en-US" altLang="zh-CN" sz="1800" dirty="0">
                <a:solidFill>
                  <a:schemeClr val="accent1">
                    <a:lumMod val="75000"/>
                  </a:schemeClr>
                </a:solidFill>
              </a:rPr>
              <a:t>Innovative Melni Spiral Termination Technology is low resistance and </a:t>
            </a:r>
            <a:r>
              <a:rPr lang="en-US" altLang="zh-CN" sz="1800" dirty="0" smtClean="0">
                <a:solidFill>
                  <a:schemeClr val="accent1">
                    <a:lumMod val="75000"/>
                  </a:schemeClr>
                </a:solidFill>
              </a:rPr>
              <a:t>reliable</a:t>
            </a:r>
          </a:p>
          <a:p>
            <a:r>
              <a:rPr lang="en-US" sz="1800" dirty="0" smtClean="0">
                <a:solidFill>
                  <a:schemeClr val="accent1">
                    <a:lumMod val="75000"/>
                  </a:schemeClr>
                </a:solidFill>
              </a:rPr>
              <a:t>UL Certified</a:t>
            </a:r>
            <a:endParaRPr lang="en-US" sz="1800" dirty="0" smtClean="0">
              <a:solidFill>
                <a:schemeClr val="accent1">
                  <a:lumMod val="75000"/>
                </a:schemeClr>
              </a:solidFill>
            </a:endParaRPr>
          </a:p>
        </p:txBody>
      </p:sp>
      <p:sp>
        <p:nvSpPr>
          <p:cNvPr id="7" name="Text Placeholder 6"/>
          <p:cNvSpPr>
            <a:spLocks noGrp="1"/>
          </p:cNvSpPr>
          <p:nvPr>
            <p:ph type="body" sz="quarter" idx="3"/>
          </p:nvPr>
        </p:nvSpPr>
        <p:spPr>
          <a:xfrm>
            <a:off x="4645025" y="990600"/>
            <a:ext cx="4041775" cy="639762"/>
          </a:xfrm>
        </p:spPr>
        <p:txBody>
          <a:bodyPr/>
          <a:lstStyle/>
          <a:p>
            <a:r>
              <a:rPr lang="en-US" dirty="0" smtClean="0">
                <a:solidFill>
                  <a:schemeClr val="accent1">
                    <a:lumMod val="75000"/>
                  </a:schemeClr>
                </a:solidFill>
              </a:rPr>
              <a:t>Markets &amp; Applications</a:t>
            </a:r>
            <a:endParaRPr lang="en-US" dirty="0">
              <a:solidFill>
                <a:schemeClr val="accent1">
                  <a:lumMod val="75000"/>
                </a:schemeClr>
              </a:solidFill>
            </a:endParaRPr>
          </a:p>
        </p:txBody>
      </p:sp>
      <p:sp>
        <p:nvSpPr>
          <p:cNvPr id="8" name="Content Placeholder 7"/>
          <p:cNvSpPr>
            <a:spLocks noGrp="1"/>
          </p:cNvSpPr>
          <p:nvPr>
            <p:ph sz="quarter" idx="4"/>
          </p:nvPr>
        </p:nvSpPr>
        <p:spPr>
          <a:xfrm>
            <a:off x="5102225" y="1676400"/>
            <a:ext cx="4041775" cy="3951288"/>
          </a:xfrm>
        </p:spPr>
        <p:txBody>
          <a:bodyPr/>
          <a:lstStyle/>
          <a:p>
            <a:r>
              <a:rPr lang="en-US" sz="1800" dirty="0" smtClean="0">
                <a:solidFill>
                  <a:schemeClr val="accent1">
                    <a:lumMod val="75000"/>
                  </a:schemeClr>
                </a:solidFill>
              </a:rPr>
              <a:t>Solar Energy</a:t>
            </a:r>
            <a:endParaRPr lang="en-US" altLang="zh-CN" sz="1800"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763000" cy="646331"/>
          </a:xfrm>
          <a:prstGeom prst="rect">
            <a:avLst/>
          </a:prstGeom>
        </p:spPr>
        <p:txBody>
          <a:bodyPr wrap="square">
            <a:spAutoFit/>
          </a:bodyPr>
          <a:lstStyle/>
          <a:p>
            <a:pPr algn="ctr">
              <a:buNone/>
            </a:pPr>
            <a:r>
              <a:rPr lang="en-US" sz="3600" dirty="0" smtClean="0">
                <a:solidFill>
                  <a:schemeClr val="accent1">
                    <a:lumMod val="60000"/>
                    <a:lumOff val="40000"/>
                  </a:schemeClr>
                </a:solidFill>
                <a:latin typeface="Arial Black" pitchFamily="34" charset="0"/>
              </a:rPr>
              <a:t>Specifications</a:t>
            </a:r>
          </a:p>
        </p:txBody>
      </p:sp>
      <p:graphicFrame>
        <p:nvGraphicFramePr>
          <p:cNvPr id="9" name="Table 8"/>
          <p:cNvGraphicFramePr>
            <a:graphicFrameLocks noGrp="1"/>
          </p:cNvGraphicFramePr>
          <p:nvPr>
            <p:extLst>
              <p:ext uri="{D42A27DB-BD31-4B8C-83A1-F6EECF244321}">
                <p14:modId xmlns:p14="http://schemas.microsoft.com/office/powerpoint/2010/main" val="713102282"/>
              </p:ext>
            </p:extLst>
          </p:nvPr>
        </p:nvGraphicFramePr>
        <p:xfrm>
          <a:off x="571500" y="1066800"/>
          <a:ext cx="8001000" cy="4852813"/>
        </p:xfrm>
        <a:graphic>
          <a:graphicData uri="http://schemas.openxmlformats.org/drawingml/2006/table">
            <a:tbl>
              <a:tblPr firstRow="1" bandRow="1">
                <a:tableStyleId>{5C22544A-7EE6-4342-B048-85BDC9FD1C3A}</a:tableStyleId>
              </a:tblPr>
              <a:tblGrid>
                <a:gridCol w="2095252"/>
                <a:gridCol w="5905748"/>
              </a:tblGrid>
              <a:tr h="261528">
                <a:tc>
                  <a:txBody>
                    <a:bodyPr/>
                    <a:lstStyle/>
                    <a:p>
                      <a:pPr algn="ctr"/>
                      <a:r>
                        <a:rPr lang="en-US" altLang="zh-CN" sz="1200" b="1" dirty="0" smtClean="0"/>
                        <a:t>   ITEMS</a:t>
                      </a:r>
                      <a:endParaRPr lang="zh-CN" altLang="en-US" sz="1200" b="1" dirty="0"/>
                    </a:p>
                  </a:txBody>
                  <a:tcPr/>
                </a:tc>
                <a:tc>
                  <a:txBody>
                    <a:bodyPr/>
                    <a:lstStyle/>
                    <a:p>
                      <a:pPr algn="ctr"/>
                      <a:r>
                        <a:rPr lang="en-US" altLang="zh-CN" sz="1200" b="1" dirty="0" smtClean="0"/>
                        <a:t>SPECIFICATION</a:t>
                      </a:r>
                      <a:r>
                        <a:rPr lang="en-US" altLang="zh-CN" sz="1200" b="1" baseline="0" dirty="0" smtClean="0"/>
                        <a:t> </a:t>
                      </a:r>
                      <a:endParaRPr lang="zh-CN" altLang="en-US" sz="1200" b="1" dirty="0"/>
                    </a:p>
                  </a:txBody>
                  <a:tcPr/>
                </a:tc>
              </a:tr>
              <a:tr h="259160">
                <a:tc>
                  <a:txBody>
                    <a:bodyPr/>
                    <a:lstStyle/>
                    <a:p>
                      <a:pPr algn="l"/>
                      <a:r>
                        <a:rPr lang="en-US" altLang="zh-CN" sz="1100" b="1" dirty="0" smtClean="0">
                          <a:solidFill>
                            <a:schemeClr val="tx1"/>
                          </a:solidFill>
                        </a:rPr>
                        <a:t>Rated Voltage</a:t>
                      </a:r>
                      <a:endParaRPr lang="zh-CN" altLang="en-US" sz="1100" b="1" dirty="0">
                        <a:solidFill>
                          <a:schemeClr val="tx1"/>
                        </a:solidFill>
                      </a:endParaRPr>
                    </a:p>
                  </a:txBody>
                  <a:tcPr/>
                </a:tc>
                <a:tc>
                  <a:txBody>
                    <a:bodyPr/>
                    <a:lstStyle/>
                    <a:p>
                      <a:r>
                        <a:rPr lang="en-US" altLang="zh-CN" sz="1100" baseline="0" dirty="0" smtClean="0">
                          <a:solidFill>
                            <a:schemeClr val="tx1"/>
                          </a:solidFill>
                          <a:latin typeface="+mn-lt"/>
                        </a:rPr>
                        <a:t>UL6703  1500V DC</a:t>
                      </a:r>
                      <a:endParaRPr lang="zh-CN" altLang="en-US" sz="1100" baseline="0" dirty="0">
                        <a:solidFill>
                          <a:schemeClr val="tx1"/>
                        </a:solidFill>
                        <a:latin typeface="+mn-lt"/>
                      </a:endParaRPr>
                    </a:p>
                  </a:txBody>
                  <a:tcPr/>
                </a:tc>
              </a:tr>
              <a:tr h="259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1" dirty="0" smtClean="0">
                          <a:solidFill>
                            <a:schemeClr val="tx1"/>
                          </a:solidFill>
                        </a:rPr>
                        <a:t>Rated Current ( UL)</a:t>
                      </a:r>
                      <a:endParaRPr lang="en-US" altLang="zh-CN" sz="1100" b="1" i="0" u="none" strike="noStrike" dirty="0" smtClean="0">
                        <a:solidFill>
                          <a:schemeClr val="tx1"/>
                        </a:solidFill>
                        <a:latin typeface="+mn-lt"/>
                      </a:endParaRPr>
                    </a:p>
                  </a:txBody>
                  <a:tcPr/>
                </a:tc>
                <a:tc>
                  <a:txBody>
                    <a:bodyPr/>
                    <a:lstStyle/>
                    <a:p>
                      <a:pPr rtl="0"/>
                      <a:r>
                        <a:rPr lang="en-US" sz="1100" b="0" i="0" u="none" strike="noStrike" kern="1200" baseline="0" dirty="0" smtClean="0">
                          <a:solidFill>
                            <a:schemeClr val="tx1"/>
                          </a:solidFill>
                          <a:latin typeface="+mn-lt"/>
                          <a:ea typeface="+mn-ea"/>
                          <a:cs typeface="+mn-cs"/>
                        </a:rPr>
                        <a:t>20A(4.0mm2/12AWG), 30A(6.0mm2/10AWG)</a:t>
                      </a:r>
                    </a:p>
                  </a:txBody>
                  <a:tcPr/>
                </a:tc>
              </a:tr>
              <a:tr h="259160">
                <a:tc>
                  <a:txBody>
                    <a:bodyPr/>
                    <a:lstStyle/>
                    <a:p>
                      <a:pPr algn="l"/>
                      <a:r>
                        <a:rPr lang="en-US" altLang="zh-CN" sz="1100" b="1" dirty="0" smtClean="0">
                          <a:solidFill>
                            <a:schemeClr val="tx1"/>
                          </a:solidFill>
                        </a:rPr>
                        <a:t>Typical Contact Resistance</a:t>
                      </a:r>
                      <a:endParaRPr lang="zh-CN" altLang="en-US" sz="1100" b="1" dirty="0">
                        <a:solidFill>
                          <a:schemeClr val="tx1"/>
                        </a:solidFill>
                      </a:endParaRPr>
                    </a:p>
                  </a:txBody>
                  <a:tcPr/>
                </a:tc>
                <a:tc>
                  <a:txBody>
                    <a:bodyPr/>
                    <a:lstStyle/>
                    <a:p>
                      <a:pPr rtl="0"/>
                      <a:r>
                        <a:rPr lang="en-US" sz="1100" b="0" i="0" u="none" strike="noStrike" kern="1200" baseline="0" dirty="0" smtClean="0">
                          <a:solidFill>
                            <a:schemeClr val="tx1"/>
                          </a:solidFill>
                          <a:latin typeface="+mn-lt"/>
                          <a:ea typeface="+mn-ea"/>
                          <a:cs typeface="+mn-cs"/>
                        </a:rPr>
                        <a:t>≤ 0.10m</a:t>
                      </a:r>
                      <a:r>
                        <a:rPr lang="el-GR" sz="1100" b="0" i="0" u="none" strike="noStrike" kern="1200" baseline="0" dirty="0" smtClean="0">
                          <a:solidFill>
                            <a:schemeClr val="tx1"/>
                          </a:solidFill>
                          <a:latin typeface="+mn-lt"/>
                          <a:ea typeface="+mn-ea"/>
                          <a:cs typeface="+mn-cs"/>
                        </a:rPr>
                        <a:t>Ω, </a:t>
                      </a:r>
                      <a:r>
                        <a:rPr lang="en-US" sz="1100" b="0" i="0" u="none" strike="noStrike" kern="1200" baseline="0" dirty="0" smtClean="0">
                          <a:solidFill>
                            <a:schemeClr val="tx1"/>
                          </a:solidFill>
                          <a:latin typeface="+mn-lt"/>
                          <a:ea typeface="+mn-ea"/>
                          <a:cs typeface="+mn-cs"/>
                        </a:rPr>
                        <a:t>TYP</a:t>
                      </a:r>
                    </a:p>
                  </a:txBody>
                  <a:tcPr/>
                </a:tc>
              </a:tr>
              <a:tr h="259160">
                <a:tc>
                  <a:txBody>
                    <a:bodyPr/>
                    <a:lstStyle/>
                    <a:p>
                      <a:pPr algn="l"/>
                      <a:r>
                        <a:rPr lang="en-US" altLang="zh-CN" sz="1100" b="1" dirty="0" smtClean="0">
                          <a:solidFill>
                            <a:schemeClr val="tx1"/>
                          </a:solidFill>
                        </a:rPr>
                        <a:t>Insulation Material</a:t>
                      </a:r>
                      <a:endParaRPr lang="zh-CN" altLang="en-US" sz="1100" b="1" dirty="0">
                        <a:solidFill>
                          <a:schemeClr val="tx1"/>
                        </a:solidFill>
                      </a:endParaRPr>
                    </a:p>
                  </a:txBody>
                  <a:tcPr/>
                </a:tc>
                <a:tc>
                  <a:txBody>
                    <a:bodyPr/>
                    <a:lstStyle/>
                    <a:p>
                      <a:r>
                        <a:rPr lang="en-US" altLang="zh-CN" sz="1100" baseline="0" dirty="0" smtClean="0">
                          <a:solidFill>
                            <a:schemeClr val="tx1"/>
                          </a:solidFill>
                          <a:latin typeface="+mn-lt"/>
                        </a:rPr>
                        <a:t>Thermoplastic (PC/PA)</a:t>
                      </a:r>
                      <a:endParaRPr lang="zh-CN" altLang="en-US" sz="1100" baseline="0" dirty="0">
                        <a:solidFill>
                          <a:schemeClr val="tx1"/>
                        </a:solidFill>
                        <a:latin typeface="+mn-lt"/>
                      </a:endParaRPr>
                    </a:p>
                  </a:txBody>
                  <a:tcPr/>
                </a:tc>
              </a:tr>
              <a:tr h="259160">
                <a:tc>
                  <a:txBody>
                    <a:bodyPr/>
                    <a:lstStyle/>
                    <a:p>
                      <a:pPr algn="l"/>
                      <a:r>
                        <a:rPr lang="en-US" altLang="zh-CN" sz="1100" b="1" dirty="0" smtClean="0">
                          <a:solidFill>
                            <a:schemeClr val="tx1"/>
                          </a:solidFill>
                        </a:rPr>
                        <a:t>Contact Material</a:t>
                      </a:r>
                      <a:endParaRPr lang="zh-CN" altLang="en-US" sz="1100" b="1" dirty="0">
                        <a:solidFill>
                          <a:schemeClr val="tx1"/>
                        </a:solidFill>
                      </a:endParaRPr>
                    </a:p>
                  </a:txBody>
                  <a:tcPr/>
                </a:tc>
                <a:tc>
                  <a:txBody>
                    <a:bodyPr/>
                    <a:lstStyle/>
                    <a:p>
                      <a:r>
                        <a:rPr lang="en-US" altLang="zh-CN" sz="1100" baseline="0" dirty="0" smtClean="0">
                          <a:solidFill>
                            <a:schemeClr val="tx1"/>
                          </a:solidFill>
                          <a:latin typeface="+mn-lt"/>
                        </a:rPr>
                        <a:t>Tin over nickel plated copper alloy </a:t>
                      </a:r>
                      <a:endParaRPr lang="zh-CN" altLang="en-US" sz="1100" baseline="0" dirty="0">
                        <a:solidFill>
                          <a:schemeClr val="tx1"/>
                        </a:solidFill>
                        <a:latin typeface="+mn-lt"/>
                      </a:endParaRPr>
                    </a:p>
                  </a:txBody>
                  <a:tcPr/>
                </a:tc>
              </a:tr>
              <a:tr h="431933">
                <a:tc>
                  <a:txBody>
                    <a:bodyPr/>
                    <a:lstStyle/>
                    <a:p>
                      <a:pPr algn="l"/>
                      <a:r>
                        <a:rPr lang="en-US" altLang="zh-CN" sz="1100" b="1" dirty="0" smtClean="0">
                          <a:solidFill>
                            <a:schemeClr val="tx1"/>
                          </a:solidFill>
                        </a:rPr>
                        <a:t>Cable Strain Relief</a:t>
                      </a:r>
                      <a:endParaRPr lang="zh-CN" altLang="en-US" sz="1100" b="1" dirty="0">
                        <a:solidFill>
                          <a:schemeClr val="tx1"/>
                        </a:solidFill>
                      </a:endParaRPr>
                    </a:p>
                  </a:txBody>
                  <a:tcPr/>
                </a:tc>
                <a:tc>
                  <a:txBody>
                    <a:bodyPr/>
                    <a:lstStyle/>
                    <a:p>
                      <a:pPr rtl="0"/>
                      <a:r>
                        <a:rPr lang="en-US" sz="1100" b="0" i="0" u="none" strike="noStrike" kern="1200" baseline="0" dirty="0" smtClean="0">
                          <a:solidFill>
                            <a:schemeClr val="tx1"/>
                          </a:solidFill>
                          <a:latin typeface="+mn-lt"/>
                          <a:ea typeface="+mn-ea"/>
                          <a:cs typeface="+mn-cs"/>
                        </a:rPr>
                        <a:t>Compression sealing gland featuring cable insulation gripping collet and torque specified sealing cap</a:t>
                      </a:r>
                    </a:p>
                  </a:txBody>
                  <a:tcPr/>
                </a:tc>
              </a:tr>
              <a:tr h="259160">
                <a:tc>
                  <a:txBody>
                    <a:bodyPr/>
                    <a:lstStyle/>
                    <a:p>
                      <a:pPr algn="l"/>
                      <a:r>
                        <a:rPr lang="en-US" altLang="zh-CN" sz="1100" b="1" dirty="0" smtClean="0">
                          <a:solidFill>
                            <a:schemeClr val="tx1"/>
                          </a:solidFill>
                        </a:rPr>
                        <a:t>Application Class</a:t>
                      </a:r>
                      <a:endParaRPr lang="zh-CN" altLang="en-US" sz="1100" b="1" dirty="0">
                        <a:solidFill>
                          <a:schemeClr val="tx1"/>
                        </a:solidFill>
                      </a:endParaRPr>
                    </a:p>
                  </a:txBody>
                  <a:tcPr/>
                </a:tc>
                <a:tc>
                  <a:txBody>
                    <a:bodyPr/>
                    <a:lstStyle/>
                    <a:p>
                      <a:r>
                        <a:rPr lang="en-US" altLang="zh-CN" sz="1100" baseline="0" dirty="0" smtClean="0">
                          <a:solidFill>
                            <a:schemeClr val="tx1"/>
                          </a:solidFill>
                          <a:latin typeface="+mn-lt"/>
                        </a:rPr>
                        <a:t>Class A</a:t>
                      </a:r>
                      <a:endParaRPr lang="zh-CN" altLang="en-US" sz="1100" baseline="0" dirty="0">
                        <a:solidFill>
                          <a:schemeClr val="tx1"/>
                        </a:solidFill>
                        <a:latin typeface="+mn-lt"/>
                      </a:endParaRPr>
                    </a:p>
                  </a:txBody>
                  <a:tcPr/>
                </a:tc>
              </a:tr>
              <a:tr h="259160">
                <a:tc>
                  <a:txBody>
                    <a:bodyPr/>
                    <a:lstStyle/>
                    <a:p>
                      <a:pPr algn="l"/>
                      <a:r>
                        <a:rPr lang="en-US" altLang="zh-CN" sz="1100" b="1" dirty="0" smtClean="0">
                          <a:solidFill>
                            <a:schemeClr val="tx1"/>
                          </a:solidFill>
                        </a:rPr>
                        <a:t>Over Voltage Category</a:t>
                      </a:r>
                      <a:endParaRPr lang="zh-CN" altLang="en-US" sz="1100" b="1" dirty="0">
                        <a:solidFill>
                          <a:schemeClr val="tx1"/>
                        </a:solidFill>
                      </a:endParaRPr>
                    </a:p>
                  </a:txBody>
                  <a:tcPr/>
                </a:tc>
                <a:tc>
                  <a:txBody>
                    <a:bodyPr/>
                    <a:lstStyle/>
                    <a:p>
                      <a:r>
                        <a:rPr lang="en-US" altLang="zh-CN" sz="1100" baseline="0" dirty="0" smtClean="0">
                          <a:solidFill>
                            <a:schemeClr val="tx1"/>
                          </a:solidFill>
                          <a:latin typeface="+mn-lt"/>
                        </a:rPr>
                        <a:t>III</a:t>
                      </a:r>
                      <a:endParaRPr lang="zh-CN" altLang="en-US" sz="1100" baseline="0" dirty="0">
                        <a:solidFill>
                          <a:schemeClr val="tx1"/>
                        </a:solidFill>
                        <a:latin typeface="+mn-lt"/>
                      </a:endParaRPr>
                    </a:p>
                  </a:txBody>
                  <a:tcPr/>
                </a:tc>
              </a:tr>
              <a:tr h="259160">
                <a:tc>
                  <a:txBody>
                    <a:bodyPr/>
                    <a:lstStyle/>
                    <a:p>
                      <a:pPr algn="l"/>
                      <a:r>
                        <a:rPr lang="en-US" altLang="zh-CN" sz="1100" b="1" dirty="0" smtClean="0">
                          <a:solidFill>
                            <a:schemeClr val="tx1"/>
                          </a:solidFill>
                        </a:rPr>
                        <a:t>Degree Protection</a:t>
                      </a:r>
                      <a:endParaRPr lang="zh-CN" altLang="en-US" sz="1100" b="1" dirty="0">
                        <a:solidFill>
                          <a:schemeClr val="tx1"/>
                        </a:solidFill>
                      </a:endParaRPr>
                    </a:p>
                  </a:txBody>
                  <a:tcPr/>
                </a:tc>
                <a:tc>
                  <a:txBody>
                    <a:bodyPr/>
                    <a:lstStyle/>
                    <a:p>
                      <a:pPr rtl="0"/>
                      <a:r>
                        <a:rPr lang="en-US" sz="1100" b="0" i="0" u="none" strike="noStrike" kern="1200" baseline="0" dirty="0" smtClean="0">
                          <a:solidFill>
                            <a:schemeClr val="tx1"/>
                          </a:solidFill>
                          <a:latin typeface="+mn-lt"/>
                          <a:ea typeface="+mn-ea"/>
                          <a:cs typeface="+mn-cs"/>
                        </a:rPr>
                        <a:t>IP68 (1 meter, 1 hour) mated</a:t>
                      </a:r>
                    </a:p>
                  </a:txBody>
                  <a:tcPr/>
                </a:tc>
              </a:tr>
              <a:tr h="259160">
                <a:tc>
                  <a:txBody>
                    <a:bodyPr/>
                    <a:lstStyle/>
                    <a:p>
                      <a:pPr algn="l"/>
                      <a:r>
                        <a:rPr lang="en-US" altLang="zh-CN" sz="1100" b="1" dirty="0" smtClean="0">
                          <a:solidFill>
                            <a:schemeClr val="tx1"/>
                          </a:solidFill>
                        </a:rPr>
                        <a:t>Flame Class</a:t>
                      </a:r>
                      <a:endParaRPr lang="zh-CN" altLang="en-US" sz="1100" b="1" dirty="0">
                        <a:solidFill>
                          <a:schemeClr val="tx1"/>
                        </a:solidFill>
                      </a:endParaRPr>
                    </a:p>
                  </a:txBody>
                  <a:tcPr/>
                </a:tc>
                <a:tc>
                  <a:txBody>
                    <a:bodyPr/>
                    <a:lstStyle/>
                    <a:p>
                      <a:r>
                        <a:rPr lang="en-US" altLang="zh-CN" sz="1100" baseline="0" dirty="0" smtClean="0">
                          <a:solidFill>
                            <a:schemeClr val="tx1"/>
                          </a:solidFill>
                          <a:latin typeface="+mn-lt"/>
                        </a:rPr>
                        <a:t>UL94-V0</a:t>
                      </a:r>
                      <a:endParaRPr lang="zh-CN" altLang="en-US" sz="1100" baseline="0" dirty="0">
                        <a:solidFill>
                          <a:schemeClr val="tx1"/>
                        </a:solidFill>
                        <a:latin typeface="+mn-lt"/>
                      </a:endParaRPr>
                    </a:p>
                  </a:txBody>
                  <a:tcPr/>
                </a:tc>
              </a:tr>
              <a:tr h="259160">
                <a:tc>
                  <a:txBody>
                    <a:bodyPr/>
                    <a:lstStyle/>
                    <a:p>
                      <a:pPr algn="l"/>
                      <a:r>
                        <a:rPr lang="en-US" altLang="zh-CN" sz="1100" b="1" dirty="0" smtClean="0">
                          <a:solidFill>
                            <a:schemeClr val="tx1"/>
                          </a:solidFill>
                        </a:rPr>
                        <a:t>Cable OD Range</a:t>
                      </a:r>
                      <a:endParaRPr lang="zh-CN" altLang="en-US" sz="1100" b="1" dirty="0">
                        <a:solidFill>
                          <a:schemeClr val="tx1"/>
                        </a:solidFill>
                      </a:endParaRPr>
                    </a:p>
                  </a:txBody>
                  <a:tcPr/>
                </a:tc>
                <a:tc>
                  <a:txBody>
                    <a:bodyPr/>
                    <a:lstStyle/>
                    <a:p>
                      <a:pPr rtl="0"/>
                      <a:r>
                        <a:rPr lang="en-US" sz="1100" b="0" i="0" u="none" strike="noStrike" kern="1200" baseline="0" dirty="0" smtClean="0">
                          <a:solidFill>
                            <a:schemeClr val="tx1"/>
                          </a:solidFill>
                          <a:latin typeface="+mn-lt"/>
                          <a:ea typeface="+mn-ea"/>
                          <a:cs typeface="+mn-cs"/>
                        </a:rPr>
                        <a:t>Ø6.0mm ~ Ø7.4mm</a:t>
                      </a:r>
                    </a:p>
                  </a:txBody>
                  <a:tcPr/>
                </a:tc>
              </a:tr>
              <a:tr h="259160">
                <a:tc>
                  <a:txBody>
                    <a:bodyPr/>
                    <a:lstStyle/>
                    <a:p>
                      <a:pPr algn="l"/>
                      <a:r>
                        <a:rPr lang="en-US" altLang="zh-CN" sz="1100" b="1" dirty="0" smtClean="0">
                          <a:solidFill>
                            <a:schemeClr val="tx1"/>
                          </a:solidFill>
                        </a:rPr>
                        <a:t>Cable Strands Range</a:t>
                      </a:r>
                      <a:endParaRPr lang="zh-CN" altLang="en-US" sz="1100" b="1" dirty="0">
                        <a:solidFill>
                          <a:schemeClr val="tx1"/>
                        </a:solidFill>
                      </a:endParaRPr>
                    </a:p>
                  </a:txBody>
                  <a:tcPr/>
                </a:tc>
                <a:tc>
                  <a:txBody>
                    <a:bodyPr/>
                    <a:lstStyle/>
                    <a:p>
                      <a:pPr rtl="0"/>
                      <a:r>
                        <a:rPr lang="en-US" sz="1100" b="0" i="0" u="none" strike="noStrike" kern="1200" baseline="0" dirty="0" smtClean="0">
                          <a:solidFill>
                            <a:schemeClr val="tx1"/>
                          </a:solidFill>
                          <a:latin typeface="+mn-lt"/>
                          <a:ea typeface="+mn-ea"/>
                          <a:cs typeface="+mn-cs"/>
                        </a:rPr>
                        <a:t>7 ~ 60 strands</a:t>
                      </a:r>
                    </a:p>
                  </a:txBody>
                  <a:tcPr/>
                </a:tc>
              </a:tr>
              <a:tr h="259160">
                <a:tc>
                  <a:txBody>
                    <a:bodyPr/>
                    <a:lstStyle/>
                    <a:p>
                      <a:pPr algn="l"/>
                      <a:r>
                        <a:rPr lang="en-US" altLang="zh-CN" sz="1100" b="1" dirty="0" smtClean="0">
                          <a:solidFill>
                            <a:schemeClr val="tx1"/>
                          </a:solidFill>
                        </a:rPr>
                        <a:t>Pollution Degree</a:t>
                      </a:r>
                      <a:endParaRPr lang="zh-CN" altLang="en-US" sz="1100" b="1" dirty="0">
                        <a:solidFill>
                          <a:schemeClr val="tx1"/>
                        </a:solidFill>
                      </a:endParaRPr>
                    </a:p>
                  </a:txBody>
                  <a:tcPr/>
                </a:tc>
                <a:tc>
                  <a:txBody>
                    <a:bodyPr/>
                    <a:lstStyle/>
                    <a:p>
                      <a:r>
                        <a:rPr lang="en-US" altLang="zh-CN" sz="1100" baseline="0" dirty="0" smtClean="0">
                          <a:solidFill>
                            <a:schemeClr val="tx1"/>
                          </a:solidFill>
                          <a:latin typeface="+mn-lt"/>
                        </a:rPr>
                        <a:t>2</a:t>
                      </a:r>
                      <a:endParaRPr lang="zh-CN" altLang="en-US" sz="1100" baseline="0" dirty="0">
                        <a:solidFill>
                          <a:schemeClr val="tx1"/>
                        </a:solidFill>
                        <a:latin typeface="+mn-lt"/>
                      </a:endParaRPr>
                    </a:p>
                  </a:txBody>
                  <a:tcPr/>
                </a:tc>
              </a:tr>
              <a:tr h="259160">
                <a:tc>
                  <a:txBody>
                    <a:bodyPr/>
                    <a:lstStyle/>
                    <a:p>
                      <a:pPr algn="l"/>
                      <a:r>
                        <a:rPr lang="en-US" altLang="zh-CN" sz="1100" b="1" dirty="0" smtClean="0">
                          <a:solidFill>
                            <a:schemeClr val="tx1"/>
                          </a:solidFill>
                        </a:rPr>
                        <a:t>Safety Class</a:t>
                      </a:r>
                      <a:endParaRPr lang="zh-CN" altLang="en-US" sz="1100" b="1" dirty="0">
                        <a:solidFill>
                          <a:schemeClr val="tx1"/>
                        </a:solidFill>
                      </a:endParaRPr>
                    </a:p>
                  </a:txBody>
                  <a:tcPr/>
                </a:tc>
                <a:tc>
                  <a:txBody>
                    <a:bodyPr/>
                    <a:lstStyle/>
                    <a:p>
                      <a:pPr rtl="0"/>
                      <a:r>
                        <a:rPr lang="en-US" sz="1100" b="0" i="0" u="none" strike="noStrike" kern="1200" baseline="0" dirty="0" smtClean="0">
                          <a:solidFill>
                            <a:schemeClr val="tx1"/>
                          </a:solidFill>
                          <a:latin typeface="+mn-lt"/>
                          <a:ea typeface="+mn-ea"/>
                          <a:cs typeface="+mn-cs"/>
                        </a:rPr>
                        <a:t>Class II</a:t>
                      </a:r>
                    </a:p>
                  </a:txBody>
                  <a:tcPr/>
                </a:tc>
              </a:tr>
              <a:tr h="259160">
                <a:tc>
                  <a:txBody>
                    <a:bodyPr/>
                    <a:lstStyle/>
                    <a:p>
                      <a:pPr algn="l"/>
                      <a:r>
                        <a:rPr lang="en-US" altLang="zh-CN" sz="1100" b="1" dirty="0" smtClean="0">
                          <a:solidFill>
                            <a:schemeClr val="tx1"/>
                          </a:solidFill>
                        </a:rPr>
                        <a:t>Ambient Temperature Range</a:t>
                      </a:r>
                      <a:endParaRPr lang="zh-CN" altLang="en-US" sz="1100" b="1" dirty="0">
                        <a:solidFill>
                          <a:schemeClr val="tx1"/>
                        </a:solidFill>
                      </a:endParaRPr>
                    </a:p>
                  </a:txBody>
                  <a:tcPr/>
                </a:tc>
                <a:tc>
                  <a:txBody>
                    <a:bodyPr/>
                    <a:lstStyle/>
                    <a:p>
                      <a:pPr rtl="0"/>
                      <a:r>
                        <a:rPr lang="en-US" sz="1100" b="0" i="0" u="none" strike="noStrike" kern="1200" baseline="0" dirty="0" smtClean="0">
                          <a:solidFill>
                            <a:schemeClr val="tx1"/>
                          </a:solidFill>
                          <a:latin typeface="+mn-lt"/>
                          <a:ea typeface="+mn-ea"/>
                          <a:cs typeface="+mn-cs"/>
                        </a:rPr>
                        <a:t>-40°C ~ +85°C</a:t>
                      </a:r>
                    </a:p>
                  </a:txBody>
                  <a:tcPr/>
                </a:tc>
              </a:tr>
              <a:tr h="259160">
                <a:tc>
                  <a:txBody>
                    <a:bodyPr/>
                    <a:lstStyle/>
                    <a:p>
                      <a:pPr algn="l"/>
                      <a:r>
                        <a:rPr lang="en-US" altLang="zh-CN" sz="1100" b="1" dirty="0" smtClean="0">
                          <a:solidFill>
                            <a:schemeClr val="tx1"/>
                          </a:solidFill>
                        </a:rPr>
                        <a:t>Upper Limiting Temperature</a:t>
                      </a:r>
                      <a:endParaRPr lang="zh-CN" altLang="en-US" sz="1100" b="1" dirty="0">
                        <a:solidFill>
                          <a:schemeClr val="tx1"/>
                        </a:solidFill>
                      </a:endParaRPr>
                    </a:p>
                  </a:txBody>
                  <a:tcPr/>
                </a:tc>
                <a:tc>
                  <a:txBody>
                    <a:bodyPr/>
                    <a:lstStyle/>
                    <a:p>
                      <a:pPr rtl="0"/>
                      <a:r>
                        <a:rPr lang="en-US" sz="1100" b="0" i="0" u="none" strike="noStrike" kern="1200" baseline="0" dirty="0" smtClean="0">
                          <a:solidFill>
                            <a:schemeClr val="tx1"/>
                          </a:solidFill>
                          <a:latin typeface="+mn-lt"/>
                          <a:ea typeface="+mn-ea"/>
                          <a:cs typeface="+mn-cs"/>
                        </a:rPr>
                        <a:t>120°C</a:t>
                      </a:r>
                    </a:p>
                  </a:txBody>
                  <a:tcPr/>
                </a:tc>
              </a:tr>
              <a:tr h="259160">
                <a:tc>
                  <a:txBody>
                    <a:bodyPr/>
                    <a:lstStyle/>
                    <a:p>
                      <a:pPr algn="l"/>
                      <a:r>
                        <a:rPr lang="en-US" altLang="zh-CN" sz="1100" b="1" dirty="0" smtClean="0">
                          <a:solidFill>
                            <a:schemeClr val="tx1"/>
                          </a:solidFill>
                        </a:rPr>
                        <a:t>UV</a:t>
                      </a:r>
                      <a:r>
                        <a:rPr lang="en-US" altLang="zh-CN" sz="1100" b="1" baseline="0" dirty="0" smtClean="0">
                          <a:solidFill>
                            <a:schemeClr val="tx1"/>
                          </a:solidFill>
                        </a:rPr>
                        <a:t> Resistance </a:t>
                      </a:r>
                      <a:endParaRPr lang="zh-CN" altLang="en-US" sz="1100" b="1" dirty="0">
                        <a:solidFill>
                          <a:schemeClr val="tx1"/>
                        </a:solidFill>
                      </a:endParaRPr>
                    </a:p>
                  </a:txBody>
                  <a:tcPr/>
                </a:tc>
                <a:tc>
                  <a:txBody>
                    <a:bodyPr/>
                    <a:lstStyle/>
                    <a:p>
                      <a:pPr rtl="0"/>
                      <a:r>
                        <a:rPr lang="en-US" sz="1100" b="0" i="0" u="none" strike="noStrike" kern="1200" baseline="0" dirty="0" smtClean="0">
                          <a:solidFill>
                            <a:schemeClr val="tx1"/>
                          </a:solidFill>
                          <a:latin typeface="+mn-lt"/>
                          <a:ea typeface="+mn-ea"/>
                          <a:cs typeface="+mn-cs"/>
                        </a:rPr>
                        <a:t>Outdoor suitable (f1) rated materials, per UL746C</a:t>
                      </a: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0352"/>
            <a:ext cx="9144000" cy="646331"/>
          </a:xfrm>
          <a:prstGeom prst="rect">
            <a:avLst/>
          </a:prstGeom>
        </p:spPr>
        <p:txBody>
          <a:bodyPr wrap="square">
            <a:spAutoFit/>
          </a:bodyPr>
          <a:lstStyle/>
          <a:p>
            <a:pPr algn="ctr">
              <a:buNone/>
            </a:pPr>
            <a:r>
              <a:rPr lang="en-US" sz="3600" dirty="0" smtClean="0">
                <a:solidFill>
                  <a:schemeClr val="accent1">
                    <a:lumMod val="60000"/>
                    <a:lumOff val="40000"/>
                  </a:schemeClr>
                </a:solidFill>
                <a:latin typeface="Arial Black" pitchFamily="34" charset="0"/>
              </a:rPr>
              <a:t>How to Order</a:t>
            </a:r>
          </a:p>
        </p:txBody>
      </p:sp>
      <p:pic>
        <p:nvPicPr>
          <p:cNvPr id="6" name="Picture 5"/>
          <p:cNvPicPr>
            <a:picLocks noChangeAspect="1"/>
          </p:cNvPicPr>
          <p:nvPr/>
        </p:nvPicPr>
        <p:blipFill>
          <a:blip r:embed="rId3"/>
          <a:stretch>
            <a:fillRect/>
          </a:stretch>
        </p:blipFill>
        <p:spPr>
          <a:xfrm>
            <a:off x="91440" y="1600200"/>
            <a:ext cx="8961120" cy="1817717"/>
          </a:xfrm>
          <a:prstGeom prst="rect">
            <a:avLst/>
          </a:prstGeom>
        </p:spPr>
      </p:pic>
      <p:sp>
        <p:nvSpPr>
          <p:cNvPr id="7" name="Rectangle 6"/>
          <p:cNvSpPr/>
          <p:nvPr/>
        </p:nvSpPr>
        <p:spPr>
          <a:xfrm>
            <a:off x="42472" y="1143000"/>
            <a:ext cx="2929328" cy="369332"/>
          </a:xfrm>
          <a:prstGeom prst="rect">
            <a:avLst/>
          </a:prstGeom>
        </p:spPr>
        <p:txBody>
          <a:bodyPr wrap="none">
            <a:spAutoFit/>
          </a:bodyPr>
          <a:lstStyle/>
          <a:p>
            <a:r>
              <a:rPr lang="en-US" altLang="zh-CN" dirty="0"/>
              <a:t>Product </a:t>
            </a:r>
            <a:r>
              <a:rPr lang="en-US" altLang="zh-CN" dirty="0" smtClean="0"/>
              <a:t>Code  </a:t>
            </a:r>
            <a:r>
              <a:rPr lang="en-US" altLang="zh-CN" dirty="0"/>
              <a:t>:    AMPVSTS4S</a:t>
            </a:r>
            <a:endParaRPr lang="zh-CN" altLang="en-US" dirty="0"/>
          </a:p>
        </p:txBody>
      </p:sp>
      <p:grpSp>
        <p:nvGrpSpPr>
          <p:cNvPr id="12" name="Group 11"/>
          <p:cNvGrpSpPr/>
          <p:nvPr/>
        </p:nvGrpSpPr>
        <p:grpSpPr>
          <a:xfrm>
            <a:off x="304800" y="3578754"/>
            <a:ext cx="2286000" cy="2174347"/>
            <a:chOff x="990600" y="3578754"/>
            <a:chExt cx="2286000" cy="2174347"/>
          </a:xfrm>
        </p:grpSpPr>
        <p:pic>
          <p:nvPicPr>
            <p:cNvPr id="33" name="Picture 5" descr="D:\1.ATS markting info\2. products pic\PGN. format images\Tools\Srip tool H4.png"/>
            <p:cNvPicPr>
              <a:picLocks noChangeAspect="1" noChangeArrowheads="1"/>
            </p:cNvPicPr>
            <p:nvPr/>
          </p:nvPicPr>
          <p:blipFill>
            <a:blip r:embed="rId4" cstate="print"/>
            <a:srcRect/>
            <a:stretch>
              <a:fillRect/>
            </a:stretch>
          </p:blipFill>
          <p:spPr bwMode="auto">
            <a:xfrm>
              <a:off x="990600" y="4038600"/>
              <a:ext cx="2286000" cy="1714501"/>
            </a:xfrm>
            <a:prstGeom prst="rect">
              <a:avLst/>
            </a:prstGeom>
            <a:noFill/>
          </p:spPr>
        </p:pic>
        <p:sp>
          <p:nvSpPr>
            <p:cNvPr id="34" name="TextBox 33"/>
            <p:cNvSpPr txBox="1"/>
            <p:nvPr/>
          </p:nvSpPr>
          <p:spPr>
            <a:xfrm>
              <a:off x="1425169" y="3578754"/>
              <a:ext cx="1416863" cy="461665"/>
            </a:xfrm>
            <a:prstGeom prst="rect">
              <a:avLst/>
            </a:prstGeom>
            <a:noFill/>
          </p:spPr>
          <p:txBody>
            <a:bodyPr wrap="square" rtlCol="0">
              <a:spAutoFit/>
            </a:bodyPr>
            <a:lstStyle/>
            <a:p>
              <a:r>
                <a:rPr lang="en-US" sz="2400" b="1" dirty="0" smtClean="0"/>
                <a:t>Strip Tool</a:t>
              </a:r>
              <a:endParaRPr lang="en-US" sz="2400" b="1" dirty="0"/>
            </a:p>
          </p:txBody>
        </p:sp>
      </p:grpSp>
      <p:grpSp>
        <p:nvGrpSpPr>
          <p:cNvPr id="11" name="Group 10"/>
          <p:cNvGrpSpPr/>
          <p:nvPr/>
        </p:nvGrpSpPr>
        <p:grpSpPr>
          <a:xfrm>
            <a:off x="2895600" y="3578754"/>
            <a:ext cx="2286000" cy="1755246"/>
            <a:chOff x="4648200" y="3578754"/>
            <a:chExt cx="2286000" cy="1755246"/>
          </a:xfrm>
        </p:grpSpPr>
        <p:pic>
          <p:nvPicPr>
            <p:cNvPr id="35"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48200" y="4048125"/>
              <a:ext cx="2286000" cy="1285875"/>
            </a:xfrm>
            <a:prstGeom prst="rect">
              <a:avLst/>
            </a:prstGeom>
            <a:noFill/>
          </p:spPr>
        </p:pic>
        <p:sp>
          <p:nvSpPr>
            <p:cNvPr id="37" name="TextBox 36"/>
            <p:cNvSpPr txBox="1"/>
            <p:nvPr/>
          </p:nvSpPr>
          <p:spPr>
            <a:xfrm>
              <a:off x="4903585" y="3578754"/>
              <a:ext cx="1775231" cy="461665"/>
            </a:xfrm>
            <a:prstGeom prst="rect">
              <a:avLst/>
            </a:prstGeom>
            <a:noFill/>
          </p:spPr>
          <p:txBody>
            <a:bodyPr wrap="square" rtlCol="0">
              <a:spAutoFit/>
            </a:bodyPr>
            <a:lstStyle/>
            <a:p>
              <a:r>
                <a:rPr lang="en-US" sz="2400" b="1" dirty="0" smtClean="0"/>
                <a:t>Wrench Tool</a:t>
              </a:r>
              <a:endParaRPr lang="en-US" sz="2400" b="1" dirty="0"/>
            </a:p>
          </p:txBody>
        </p:sp>
      </p:grpSp>
      <p:pic>
        <p:nvPicPr>
          <p:cNvPr id="10" name="Picture 9"/>
          <p:cNvPicPr>
            <a:picLocks noChangeAspect="1"/>
          </p:cNvPicPr>
          <p:nvPr/>
        </p:nvPicPr>
        <p:blipFill>
          <a:blip r:embed="rId6"/>
          <a:stretch>
            <a:fillRect/>
          </a:stretch>
        </p:blipFill>
        <p:spPr>
          <a:xfrm>
            <a:off x="5410200" y="4343400"/>
            <a:ext cx="3605652" cy="84004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30352"/>
            <a:ext cx="9144000" cy="646331"/>
          </a:xfrm>
          <a:prstGeom prst="rect">
            <a:avLst/>
          </a:prstGeom>
        </p:spPr>
        <p:txBody>
          <a:bodyPr wrap="square">
            <a:spAutoFit/>
          </a:bodyPr>
          <a:lstStyle/>
          <a:p>
            <a:pPr algn="ctr">
              <a:buNone/>
            </a:pPr>
            <a:r>
              <a:rPr lang="en-US" sz="3600" dirty="0" smtClean="0">
                <a:solidFill>
                  <a:schemeClr val="accent1">
                    <a:lumMod val="60000"/>
                    <a:lumOff val="40000"/>
                  </a:schemeClr>
                </a:solidFill>
                <a:latin typeface="Arial Black" pitchFamily="34" charset="0"/>
              </a:rPr>
              <a:t>Applications</a:t>
            </a:r>
          </a:p>
        </p:txBody>
      </p:sp>
      <p:graphicFrame>
        <p:nvGraphicFramePr>
          <p:cNvPr id="11" name="Table 10"/>
          <p:cNvGraphicFramePr>
            <a:graphicFrameLocks noGrp="1"/>
          </p:cNvGraphicFramePr>
          <p:nvPr>
            <p:extLst>
              <p:ext uri="{D42A27DB-BD31-4B8C-83A1-F6EECF244321}">
                <p14:modId xmlns:p14="http://schemas.microsoft.com/office/powerpoint/2010/main" val="681321895"/>
              </p:ext>
            </p:extLst>
          </p:nvPr>
        </p:nvGraphicFramePr>
        <p:xfrm>
          <a:off x="685800" y="1386840"/>
          <a:ext cx="3352800" cy="518160"/>
        </p:xfrm>
        <a:graphic>
          <a:graphicData uri="http://schemas.openxmlformats.org/drawingml/2006/table">
            <a:tbl>
              <a:tblPr firstRow="1" bandRow="1">
                <a:tableStyleId>{5C22544A-7EE6-4342-B048-85BDC9FD1C3A}</a:tableStyleId>
              </a:tblPr>
              <a:tblGrid>
                <a:gridCol w="3352800"/>
              </a:tblGrid>
              <a:tr h="370840">
                <a:tc>
                  <a:txBody>
                    <a:bodyPr/>
                    <a:lstStyle/>
                    <a:p>
                      <a:pPr marL="342900" lvl="0" indent="-342900">
                        <a:lnSpc>
                          <a:spcPct val="100000"/>
                        </a:lnSpc>
                        <a:spcBef>
                          <a:spcPct val="20000"/>
                        </a:spcBef>
                        <a:buFont typeface="Arial" pitchFamily="34" charset="0"/>
                        <a:buChar char="•"/>
                        <a:defRPr/>
                      </a:pPr>
                      <a:r>
                        <a:rPr lang="en-US" sz="2800" b="1" dirty="0" smtClean="0">
                          <a:solidFill>
                            <a:schemeClr val="accent1">
                              <a:lumMod val="75000"/>
                            </a:schemeClr>
                          </a:solidFill>
                          <a:latin typeface="+mn-lt"/>
                        </a:rPr>
                        <a:t>PV</a:t>
                      </a:r>
                      <a:r>
                        <a:rPr lang="en-US" sz="2800" b="1" baseline="0" dirty="0" smtClean="0">
                          <a:solidFill>
                            <a:schemeClr val="accent1">
                              <a:lumMod val="75000"/>
                            </a:schemeClr>
                          </a:solidFill>
                          <a:latin typeface="+mn-lt"/>
                        </a:rPr>
                        <a:t> Installation</a:t>
                      </a:r>
                      <a:endParaRPr lang="en-US" sz="2800" b="1" dirty="0" smtClean="0">
                        <a:solidFill>
                          <a:schemeClr val="accent1">
                            <a:lumMod val="75000"/>
                          </a:schemeClr>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9" name="Picture 5" descr="C:\Users\mfarrelly\AppData\Local\Microsoft\Windows\Temporary Internet Files\Content.Outlook\7P5FVPJ7\photo (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913657" y="1786423"/>
            <a:ext cx="3316687" cy="393086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a:xfrm>
            <a:off x="0" y="530352"/>
            <a:ext cx="9144000" cy="738188"/>
          </a:xfrm>
          <a:prstGeom prst="rect">
            <a:avLst/>
          </a:prstGeom>
        </p:spPr>
        <p:txBody>
          <a:bodyPr/>
          <a:lstStyle/>
          <a:p>
            <a:pPr algn="ctr">
              <a:buNone/>
            </a:pPr>
            <a:r>
              <a:rPr lang="en-US" sz="4400" dirty="0" smtClean="0">
                <a:solidFill>
                  <a:schemeClr val="accent1">
                    <a:lumMod val="60000"/>
                    <a:lumOff val="40000"/>
                  </a:schemeClr>
                </a:solidFill>
                <a:latin typeface="Arial Black" pitchFamily="34" charset="0"/>
              </a:rPr>
              <a:t>Summary</a:t>
            </a:r>
            <a:endParaRPr lang="en-US" sz="1800" dirty="0" smtClean="0">
              <a:latin typeface="Arial Black" pitchFamily="34" charset="0"/>
            </a:endParaRPr>
          </a:p>
        </p:txBody>
      </p:sp>
      <p:sp>
        <p:nvSpPr>
          <p:cNvPr id="6" name="TextBox 5"/>
          <p:cNvSpPr txBox="1"/>
          <p:nvPr/>
        </p:nvSpPr>
        <p:spPr>
          <a:xfrm>
            <a:off x="838200" y="1281767"/>
            <a:ext cx="7620000" cy="4093428"/>
          </a:xfrm>
          <a:prstGeom prst="rect">
            <a:avLst/>
          </a:prstGeom>
          <a:noFill/>
        </p:spPr>
        <p:txBody>
          <a:bodyPr wrap="square" rtlCol="0">
            <a:spAutoFit/>
          </a:bodyPr>
          <a:lstStyle/>
          <a:p>
            <a:r>
              <a:rPr lang="en-US" sz="2000" b="1" dirty="0" smtClean="0">
                <a:solidFill>
                  <a:schemeClr val="accent1">
                    <a:lumMod val="75000"/>
                  </a:schemeClr>
                </a:solidFill>
              </a:rPr>
              <a:t>The RAD-Crimp® Solar Splice with Melni Spiral Termination Technology</a:t>
            </a:r>
          </a:p>
          <a:p>
            <a:pPr marL="347472" indent="-347472">
              <a:buFont typeface="Arial" pitchFamily="34" charset="0"/>
              <a:buChar char="•"/>
            </a:pPr>
            <a:r>
              <a:rPr lang="en-US" sz="2400" dirty="0" smtClean="0">
                <a:solidFill>
                  <a:schemeClr val="accent1">
                    <a:lumMod val="75000"/>
                  </a:schemeClr>
                </a:solidFill>
              </a:rPr>
              <a:t>Designed for photovoltaic installations</a:t>
            </a:r>
          </a:p>
          <a:p>
            <a:pPr marL="347472" indent="-347472">
              <a:buFont typeface="Arial" pitchFamily="34" charset="0"/>
              <a:buChar char="•"/>
            </a:pPr>
            <a:r>
              <a:rPr lang="en-US" altLang="zh-CN" sz="2400" dirty="0">
                <a:solidFill>
                  <a:schemeClr val="accent1">
                    <a:lumMod val="75000"/>
                  </a:schemeClr>
                </a:solidFill>
              </a:rPr>
              <a:t>Features Melni Spiral Termination </a:t>
            </a:r>
            <a:r>
              <a:rPr lang="en-US" altLang="zh-CN" sz="2400" dirty="0" smtClean="0">
                <a:solidFill>
                  <a:schemeClr val="accent1">
                    <a:lumMod val="75000"/>
                  </a:schemeClr>
                </a:solidFill>
              </a:rPr>
              <a:t>Technology</a:t>
            </a:r>
          </a:p>
          <a:p>
            <a:pPr marL="347472" indent="-347472">
              <a:buFont typeface="Arial" pitchFamily="34" charset="0"/>
              <a:buChar char="•"/>
            </a:pPr>
            <a:r>
              <a:rPr lang="en-US" sz="2400" dirty="0">
                <a:solidFill>
                  <a:schemeClr val="accent1">
                    <a:lumMod val="75000"/>
                  </a:schemeClr>
                </a:solidFill>
              </a:rPr>
              <a:t>Low resistance wire termination and sealing in one </a:t>
            </a:r>
            <a:r>
              <a:rPr lang="en-US" sz="2400" dirty="0" smtClean="0">
                <a:solidFill>
                  <a:schemeClr val="accent1">
                    <a:lumMod val="75000"/>
                  </a:schemeClr>
                </a:solidFill>
              </a:rPr>
              <a:t>action</a:t>
            </a:r>
          </a:p>
          <a:p>
            <a:pPr marL="347472" indent="-347472">
              <a:buFont typeface="Arial" pitchFamily="34" charset="0"/>
              <a:buChar char="•"/>
            </a:pPr>
            <a:r>
              <a:rPr lang="en-US" sz="2400" dirty="0">
                <a:solidFill>
                  <a:schemeClr val="accent1">
                    <a:lumMod val="75000"/>
                  </a:schemeClr>
                </a:solidFill>
              </a:rPr>
              <a:t>Field termination and sealing without special </a:t>
            </a:r>
            <a:r>
              <a:rPr lang="en-US" sz="2400" dirty="0" smtClean="0">
                <a:solidFill>
                  <a:schemeClr val="accent1">
                    <a:lumMod val="75000"/>
                  </a:schemeClr>
                </a:solidFill>
              </a:rPr>
              <a:t>tools</a:t>
            </a:r>
          </a:p>
          <a:p>
            <a:pPr marL="347472" indent="-347472">
              <a:buFont typeface="Arial" pitchFamily="34" charset="0"/>
              <a:buChar char="•"/>
            </a:pPr>
            <a:r>
              <a:rPr lang="en-US" sz="2400" dirty="0" smtClean="0">
                <a:solidFill>
                  <a:schemeClr val="accent1">
                    <a:lumMod val="75000"/>
                  </a:schemeClr>
                </a:solidFill>
              </a:rPr>
              <a:t>Certified to UL6703 for 1500V DC</a:t>
            </a:r>
          </a:p>
          <a:p>
            <a:pPr marL="347472" indent="-347472">
              <a:buFont typeface="Arial" pitchFamily="34" charset="0"/>
              <a:buChar char="•"/>
            </a:pPr>
            <a:r>
              <a:rPr lang="en-US" sz="2400" dirty="0" smtClean="0">
                <a:solidFill>
                  <a:schemeClr val="accent1">
                    <a:lumMod val="75000"/>
                  </a:schemeClr>
                </a:solidFill>
              </a:rPr>
              <a:t>Current rating of 20A(4.0mm2/12AWG</a:t>
            </a:r>
            <a:r>
              <a:rPr lang="en-US" sz="2400" dirty="0">
                <a:solidFill>
                  <a:schemeClr val="accent1">
                    <a:lumMod val="75000"/>
                  </a:schemeClr>
                </a:solidFill>
              </a:rPr>
              <a:t>), 30A(6.0mm2/10AWG</a:t>
            </a:r>
            <a:r>
              <a:rPr lang="en-US" sz="2400" dirty="0" smtClean="0">
                <a:solidFill>
                  <a:schemeClr val="accent1">
                    <a:lumMod val="75000"/>
                  </a:schemeClr>
                </a:solidFill>
              </a:rPr>
              <a:t>)</a:t>
            </a:r>
            <a:endParaRPr lang="en-US" sz="2400" dirty="0">
              <a:solidFill>
                <a:schemeClr val="accent1">
                  <a:lumMod val="75000"/>
                </a:schemeClr>
              </a:solidFill>
            </a:endParaRPr>
          </a:p>
          <a:p>
            <a:pPr marL="347472" indent="-347472">
              <a:buFont typeface="Arial" pitchFamily="34" charset="0"/>
              <a:buChar char="•"/>
            </a:pPr>
            <a:r>
              <a:rPr lang="en-US" sz="2400" dirty="0">
                <a:solidFill>
                  <a:schemeClr val="accent1">
                    <a:lumMod val="75000"/>
                  </a:schemeClr>
                </a:solidFill>
              </a:rPr>
              <a:t>IP68 (1 meter, 1 hour) </a:t>
            </a:r>
            <a:r>
              <a:rPr lang="en-US" sz="2400" dirty="0" smtClean="0">
                <a:solidFill>
                  <a:schemeClr val="accent1">
                    <a:lumMod val="75000"/>
                  </a:schemeClr>
                </a:solidFill>
              </a:rPr>
              <a:t>mated</a:t>
            </a:r>
            <a:r>
              <a:rPr lang="en-US" sz="2400" dirty="0">
                <a:solidFill>
                  <a:schemeClr val="accent1">
                    <a:lumMod val="75000"/>
                  </a:schemeClr>
                </a:solidFill>
              </a:rPr>
              <a:t> </a:t>
            </a:r>
            <a:r>
              <a:rPr lang="en-US" sz="2400" dirty="0" smtClean="0">
                <a:solidFill>
                  <a:schemeClr val="accent1">
                    <a:lumMod val="75000"/>
                  </a:schemeClr>
                </a:solidFill>
              </a:rPr>
              <a:t>means perfectly suited for outdoor applications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5005135"/>
            <a:ext cx="765050" cy="76657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mphenol_pp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FE16EBA3F8424D95999904825106E4" ma:contentTypeVersion="16" ma:contentTypeDescription="Create a new document." ma:contentTypeScope="" ma:versionID="884d3d769d7a435c573d9e7cb9d77019">
  <xsd:schema xmlns:xsd="http://www.w3.org/2001/XMLSchema" xmlns:xs="http://www.w3.org/2001/XMLSchema" xmlns:p="http://schemas.microsoft.com/office/2006/metadata/properties" xmlns:ns2="eadf97f9-2c12-4b50-8576-a81c038ebb0b" xmlns:ns3="edacd828-57a9-4272-847f-a593065b6afc" targetNamespace="http://schemas.microsoft.com/office/2006/metadata/properties" ma:root="true" ma:fieldsID="87c6fd05f0ea360b254889d4d6cd7845" ns2:_="" ns3:_="">
    <xsd:import namespace="eadf97f9-2c12-4b50-8576-a81c038ebb0b"/>
    <xsd:import namespace="edacd828-57a9-4272-847f-a593065b6a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f97f9-2c12-4b50-8576-a81c038ebb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1cb7c2-d0c3-4791-a04d-1085bfea971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acd828-57a9-4272-847f-a593065b6af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6ddd3fc-4ca3-45d2-9d5c-39c6ebe81671}" ma:internalName="TaxCatchAll" ma:showField="CatchAllData" ma:web="edacd828-57a9-4272-847f-a593065b6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71C44C-5056-4CA6-899C-C98D2FCC358A}"/>
</file>

<file path=customXml/itemProps2.xml><?xml version="1.0" encoding="utf-8"?>
<ds:datastoreItem xmlns:ds="http://schemas.openxmlformats.org/officeDocument/2006/customXml" ds:itemID="{B2854791-610A-40DA-9433-67B90046379C}"/>
</file>

<file path=docProps/app.xml><?xml version="1.0" encoding="utf-8"?>
<Properties xmlns="http://schemas.openxmlformats.org/officeDocument/2006/extended-properties" xmlns:vt="http://schemas.openxmlformats.org/officeDocument/2006/docPropsVTypes">
  <Template>Sales Maps for IFD's 9-10-09</Template>
  <TotalTime>10508</TotalTime>
  <Words>596</Words>
  <Application>Microsoft Office PowerPoint</Application>
  <PresentationFormat>On-screen Show (4:3)</PresentationFormat>
  <Paragraphs>83</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宋体</vt:lpstr>
      <vt:lpstr>Arial</vt:lpstr>
      <vt:lpstr>Arial Black</vt:lpstr>
      <vt:lpstr>Calibri</vt:lpstr>
      <vt:lpstr>amphenol_ppfinal</vt:lpstr>
      <vt:lpstr>PowerPoint Presentation</vt:lpstr>
      <vt:lpstr>Features &amp; Markets</vt:lpstr>
      <vt:lpstr>PowerPoint Presentation</vt:lpstr>
      <vt:lpstr>PowerPoint Presentation</vt:lpstr>
      <vt:lpstr>PowerPoint Presentation</vt:lpstr>
      <vt:lpstr>PowerPoint Presentation</vt:lpstr>
    </vt:vector>
  </TitlesOfParts>
  <Company>Amphenol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Dee Fuller</dc:creator>
  <cp:lastModifiedBy>Martin Hartman</cp:lastModifiedBy>
  <cp:revision>416</cp:revision>
  <dcterms:created xsi:type="dcterms:W3CDTF">2009-09-17T19:28:42Z</dcterms:created>
  <dcterms:modified xsi:type="dcterms:W3CDTF">2022-05-10T18:35:46Z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