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1" r:id="rId2"/>
    <p:sldId id="274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6"/>
    <p:restoredTop sz="94654"/>
  </p:normalViewPr>
  <p:slideViewPr>
    <p:cSldViewPr snapToGrid="0" snapToObjects="1">
      <p:cViewPr varScale="1">
        <p:scale>
          <a:sx n="106" d="100"/>
          <a:sy n="106" d="100"/>
        </p:scale>
        <p:origin x="8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29E1A-B0BA-9A4B-BA22-18F36E1EC01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36ABE-2B44-C349-BB5B-2269D26EA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7986F-494E-3846-81DF-045FE0F57D7A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F743E-1896-0048-8295-A33E5B5E4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532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Tahoma" charset="0"/>
              </a:defRPr>
            </a:lvl1pPr>
            <a:lvl2pPr marL="729057" indent="-280406" defTabSz="903532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1121626" indent="-224325" defTabSz="903532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1570276" indent="-224325" defTabSz="903532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2018927" indent="-224325" defTabSz="903532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46757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1622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36487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1352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eaLnBrk="1" hangingPunct="1"/>
            <a:fld id="{4263D4DA-81F7-0443-B773-5E830CC3C265}" type="slidenum">
              <a:rPr lang="en-US" sz="1200">
                <a:latin typeface="Arial" charset="0"/>
              </a:rPr>
              <a:pPr eaLnBrk="1" hangingPunct="1"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92" tIns="45296" rIns="90592" bIns="45296" anchor="b"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 eaLnBrk="1" hangingPunct="1"/>
            <a:fld id="{36D97098-3E88-7549-BD38-719768DBAFDB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This is the standard One page snapshot.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nd Section Brea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367529"/>
            <a:ext cx="6858000" cy="79008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840481"/>
            <a:ext cx="7886700" cy="8835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4439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AB62439-F33B-284F-95EB-D86CF44A7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Confidenti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089284" y="643814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900" dirty="0">
                <a:solidFill>
                  <a:srgbClr val="00AEEF"/>
                </a:solidFill>
                <a:latin typeface="Arial"/>
                <a:ea typeface="+mn-ea"/>
                <a:cs typeface="Arial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CB3F-7083-0644-8ACE-4D73E2687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8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Confidenti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CB3F-7083-0644-8ACE-4D73E2687F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089284" y="643814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900" dirty="0">
                <a:solidFill>
                  <a:srgbClr val="00AEEF"/>
                </a:solidFill>
                <a:latin typeface="Arial"/>
                <a:ea typeface="+mn-ea"/>
                <a:cs typeface="Arial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38428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A460-3DA2-4D40-9909-269181068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Confidenti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A460-3DA2-4D40-9909-269181068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089284" y="643814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900" dirty="0">
                <a:solidFill>
                  <a:srgbClr val="00AEEF"/>
                </a:solidFill>
                <a:latin typeface="Arial"/>
                <a:ea typeface="+mn-ea"/>
                <a:cs typeface="Arial"/>
              </a:rPr>
              <a:t>COMPANY CONFIDENTIAL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nfidenti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367529"/>
            <a:ext cx="6858000" cy="79008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840481"/>
            <a:ext cx="7886700" cy="8835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4439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AB62439-F33B-284F-95EB-D86CF44A7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089284" y="643814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900" dirty="0">
                <a:solidFill>
                  <a:srgbClr val="00AEEF"/>
                </a:solidFill>
                <a:latin typeface="Arial"/>
                <a:ea typeface="+mn-ea"/>
                <a:cs typeface="Arial"/>
              </a:rPr>
              <a:t>COMPANY CONFIDENTIAL</a:t>
            </a: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862138" y="4246130"/>
            <a:ext cx="0" cy="5678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1371602" y="4228398"/>
            <a:ext cx="2365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Thank You</a:t>
            </a:r>
            <a:endParaRPr lang="en-US" sz="3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045063" y="4215534"/>
            <a:ext cx="34843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Analog Mixed Signal Product Leadership in Growth Markets</a:t>
            </a:r>
            <a:endParaRPr lang="en-US" sz="19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Font typeface="Wingdings" pitchFamily="2" charset="2"/>
              <a:buChar char="§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onfidenti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089284" y="643814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900" dirty="0">
                <a:solidFill>
                  <a:srgbClr val="00AEEF"/>
                </a:solidFill>
                <a:latin typeface="Arial"/>
                <a:ea typeface="+mn-ea"/>
                <a:cs typeface="Arial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Confidenti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089284" y="643814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900" dirty="0">
                <a:solidFill>
                  <a:srgbClr val="00AEEF"/>
                </a:solidFill>
                <a:latin typeface="Arial"/>
                <a:ea typeface="+mn-ea"/>
                <a:cs typeface="Arial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Confidenti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089284" y="643814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900" dirty="0">
                <a:solidFill>
                  <a:srgbClr val="00AEEF"/>
                </a:solidFill>
                <a:latin typeface="Arial"/>
                <a:ea typeface="+mn-ea"/>
                <a:cs typeface="Arial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www.idt.com/application/automotive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hyperlink" Target="http://www.idt.com/application/high-performance-comput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idt.com/application/mobile-personal-electronics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7490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4439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AB62439-F33B-284F-95EB-D86CF44A7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hlinkClick r:id="rId18"/>
          </p:cNvPr>
          <p:cNvSpPr/>
          <p:nvPr/>
        </p:nvSpPr>
        <p:spPr>
          <a:xfrm>
            <a:off x="8098596" y="6476782"/>
            <a:ext cx="293447" cy="293446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19"/>
          </p:cNvPr>
          <p:cNvSpPr/>
          <p:nvPr/>
        </p:nvSpPr>
        <p:spPr>
          <a:xfrm>
            <a:off x="8421296" y="6477222"/>
            <a:ext cx="293447" cy="293446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20"/>
          </p:cNvPr>
          <p:cNvSpPr/>
          <p:nvPr/>
        </p:nvSpPr>
        <p:spPr>
          <a:xfrm>
            <a:off x="8746616" y="6477662"/>
            <a:ext cx="293447" cy="293446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93502" y="6617129"/>
            <a:ext cx="1407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dirty="0" smtClean="0">
                <a:solidFill>
                  <a:srgbClr val="A6A6A6"/>
                </a:solidFill>
                <a:latin typeface="Arial" pitchFamily="34" charset="0"/>
                <a:cs typeface="Arial" pitchFamily="34" charset="0"/>
              </a:rPr>
              <a:t>© Copyright</a:t>
            </a:r>
            <a:r>
              <a:rPr lang="en-US" sz="800" baseline="0" dirty="0" smtClean="0">
                <a:solidFill>
                  <a:srgbClr val="A6A6A6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800" dirty="0" smtClean="0">
                <a:solidFill>
                  <a:srgbClr val="A6A6A6"/>
                </a:solidFill>
                <a:latin typeface="Arial" pitchFamily="34" charset="0"/>
                <a:cs typeface="Arial" pitchFamily="34" charset="0"/>
              </a:rPr>
              <a:t>017, IDT Inc.</a:t>
            </a:r>
            <a:endParaRPr lang="en-US" sz="800" dirty="0">
              <a:solidFill>
                <a:srgbClr val="A6A6A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6563" y="6524764"/>
            <a:ext cx="2366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n w="0"/>
                <a:solidFill>
                  <a:prstClr val="white"/>
                </a:solidFill>
                <a:latin typeface="+mn-lt"/>
                <a:ea typeface="Univers 67 Bold Condensed" charset="0"/>
                <a:cs typeface="Univers 67 Bold Condensed" charset="0"/>
              </a:rPr>
              <a:t>Analog Mixed Signal Systems</a:t>
            </a:r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18" r:id="rId2"/>
    <p:sldLayoutId id="2147483715" r:id="rId3"/>
    <p:sldLayoutId id="2147483662" r:id="rId4"/>
    <p:sldLayoutId id="2147483717" r:id="rId5"/>
    <p:sldLayoutId id="2147483664" r:id="rId6"/>
    <p:sldLayoutId id="2147483719" r:id="rId7"/>
    <p:sldLayoutId id="2147483666" r:id="rId8"/>
    <p:sldLayoutId id="2147483720" r:id="rId9"/>
    <p:sldLayoutId id="2147483667" r:id="rId10"/>
    <p:sldLayoutId id="2147483721" r:id="rId11"/>
    <p:sldLayoutId id="2147483708" r:id="rId12"/>
    <p:sldLayoutId id="2147483722" r:id="rId13"/>
    <p:sldLayoutId id="2147483705" r:id="rId14"/>
    <p:sldLayoutId id="2147483723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accent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Relative Humidity Sensor</a:t>
            </a:r>
          </a:p>
          <a:p>
            <a:r>
              <a:rPr lang="en-US" dirty="0" smtClean="0"/>
              <a:t>November,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B62439-F33B-284F-95EB-D86CF44A78B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NPI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51448" y="215900"/>
            <a:ext cx="8379471" cy="1041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Tahoma" charset="0"/>
              </a:rPr>
              <a:t>HS300x Product Snapshot</a:t>
            </a:r>
            <a:r>
              <a:rPr lang="en-US" dirty="0">
                <a:latin typeface="+mn-lt"/>
                <a:cs typeface="Tahoma" charset="0"/>
              </a:rPr>
              <a:t/>
            </a:r>
            <a:br>
              <a:rPr lang="en-US" dirty="0">
                <a:latin typeface="+mn-lt"/>
                <a:cs typeface="Tahoma" charset="0"/>
              </a:rPr>
            </a:br>
            <a:r>
              <a:rPr lang="en-US" sz="2700" i="1" dirty="0" smtClean="0">
                <a:latin typeface="+mn-lt"/>
                <a:cs typeface="Tahoma" charset="0"/>
              </a:rPr>
              <a:t>Humidity Sensor with </a:t>
            </a:r>
            <a:r>
              <a:rPr lang="en-US" sz="2700" i="1" dirty="0" smtClean="0"/>
              <a:t>Industry Leading Accuracy, Response Time, and Excellent Stability</a:t>
            </a:r>
            <a:endParaRPr lang="en-US" sz="2700" dirty="0">
              <a:latin typeface="+mn-lt"/>
              <a:cs typeface="Tahoma" charset="0"/>
            </a:endParaRPr>
          </a:p>
        </p:txBody>
      </p:sp>
      <p:sp>
        <p:nvSpPr>
          <p:cNvPr id="1028" name="Slide Number Placeholder 2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505200" y="64960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Tahoma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ctr" eaLnBrk="1" hangingPunct="1"/>
            <a:fld id="{5EFD2265-26B9-644A-A9E0-6D149440A6F8}" type="slidenum">
              <a:rPr lang="en-US" sz="1200">
                <a:solidFill>
                  <a:schemeClr val="bg1"/>
                </a:solidFill>
              </a:rPr>
              <a:pPr algn="ctr" eaLnBrk="1" hangingPunct="1"/>
              <a:t>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2405" name="Rectangle 6"/>
          <p:cNvSpPr>
            <a:spLocks noChangeArrowheads="1"/>
          </p:cNvSpPr>
          <p:nvPr/>
        </p:nvSpPr>
        <p:spPr bwMode="auto">
          <a:xfrm>
            <a:off x="381000" y="1428750"/>
            <a:ext cx="2741613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ea typeface="ＭＳ Ｐゴシック" pitchFamily="34" charset="-128"/>
                <a:cs typeface="Tahoma" pitchFamily="34" charset="0"/>
              </a:rPr>
              <a:t>Features</a:t>
            </a:r>
            <a:endParaRPr lang="en-US" sz="1800" b="1" dirty="0">
              <a:solidFill>
                <a:schemeClr val="bg1"/>
              </a:solidFill>
              <a:latin typeface="+mj-lt"/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102406" name="Rectangle 7"/>
          <p:cNvSpPr>
            <a:spLocks noChangeArrowheads="1"/>
          </p:cNvSpPr>
          <p:nvPr/>
        </p:nvSpPr>
        <p:spPr bwMode="auto">
          <a:xfrm>
            <a:off x="3201988" y="1428750"/>
            <a:ext cx="2741612" cy="3048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ea typeface="ＭＳ Ｐゴシック" pitchFamily="34" charset="-128"/>
                <a:cs typeface="Tahoma" pitchFamily="34" charset="0"/>
              </a:rPr>
              <a:t>Benefits</a:t>
            </a:r>
            <a:endParaRPr lang="en-US" sz="1800" b="1" dirty="0">
              <a:solidFill>
                <a:schemeClr val="bg1"/>
              </a:solidFill>
              <a:latin typeface="+mj-lt"/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102407" name="Rectangle 8"/>
          <p:cNvSpPr>
            <a:spLocks noChangeArrowheads="1"/>
          </p:cNvSpPr>
          <p:nvPr/>
        </p:nvSpPr>
        <p:spPr bwMode="auto">
          <a:xfrm>
            <a:off x="6021574" y="1428750"/>
            <a:ext cx="2741613" cy="3048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ea typeface="ＭＳ Ｐゴシック" pitchFamily="34" charset="-128"/>
                <a:cs typeface="Tahoma" pitchFamily="34" charset="0"/>
              </a:rPr>
              <a:t>Applications</a:t>
            </a:r>
            <a:endParaRPr lang="en-US" sz="1800" b="1" dirty="0">
              <a:solidFill>
                <a:schemeClr val="bg1"/>
              </a:solidFill>
              <a:latin typeface="+mj-lt"/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102408" name="Rectangle 9"/>
          <p:cNvSpPr>
            <a:spLocks noChangeArrowheads="1"/>
          </p:cNvSpPr>
          <p:nvPr/>
        </p:nvSpPr>
        <p:spPr bwMode="auto">
          <a:xfrm>
            <a:off x="379413" y="4195251"/>
            <a:ext cx="8385175" cy="3048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6357A"/>
                </a:solidFill>
                <a:latin typeface="+mj-lt"/>
                <a:ea typeface="ＭＳ Ｐゴシック" pitchFamily="34" charset="-128"/>
                <a:cs typeface="Tahoma" pitchFamily="34" charset="0"/>
              </a:rPr>
              <a:t>High RH Accuracy and Long Term Stability </a:t>
            </a:r>
            <a:r>
              <a:rPr lang="en-US" b="1" dirty="0" smtClean="0">
                <a:solidFill>
                  <a:srgbClr val="06357A"/>
                </a:solidFill>
                <a:latin typeface="+mj-lt"/>
                <a:ea typeface="ＭＳ Ｐゴシック" pitchFamily="34" charset="-128"/>
                <a:cs typeface="Tahoma" pitchFamily="34" charset="0"/>
              </a:rPr>
              <a:t>You can </a:t>
            </a:r>
            <a:r>
              <a:rPr lang="en-US" sz="1800" b="1" dirty="0" smtClean="0">
                <a:solidFill>
                  <a:srgbClr val="06357A"/>
                </a:solidFill>
                <a:latin typeface="+mj-lt"/>
                <a:ea typeface="ＭＳ Ｐゴシック" pitchFamily="34" charset="-128"/>
                <a:cs typeface="Tahoma" pitchFamily="34" charset="0"/>
              </a:rPr>
              <a:t>Depend On</a:t>
            </a:r>
            <a:endParaRPr lang="en-US" sz="1800" b="1" dirty="0">
              <a:solidFill>
                <a:srgbClr val="06357A"/>
              </a:solidFill>
              <a:latin typeface="+mj-lt"/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377825" y="4507608"/>
            <a:ext cx="8385175" cy="1828800"/>
          </a:xfrm>
          <a:prstGeom prst="rect">
            <a:avLst/>
          </a:prstGeom>
          <a:noFill/>
          <a:ln w="19050">
            <a:solidFill>
              <a:schemeClr val="accent4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02410" name="Rectangle 11"/>
          <p:cNvSpPr>
            <a:spLocks noChangeArrowheads="1"/>
          </p:cNvSpPr>
          <p:nvPr/>
        </p:nvSpPr>
        <p:spPr bwMode="auto">
          <a:xfrm>
            <a:off x="381000" y="1733550"/>
            <a:ext cx="2743200" cy="2362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lIns="45720" tIns="91440" rIns="45720" bIns="46418"/>
          <a:lstStyle/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ea typeface="MS PGothic" pitchFamily="34" charset="-128"/>
              </a:rPr>
              <a:t>±1.5% Relative Humidity Accuracy (HS3001)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ea typeface="MS PGothic" pitchFamily="34" charset="-128"/>
              </a:rPr>
              <a:t>Fast RH response time (Typical 6 seconds)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ea typeface="MS PGothic" pitchFamily="34" charset="-128"/>
              </a:rPr>
              <a:t>14-bit resolution, 0.01%RH (Typical)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ea typeface="MS PGothic" pitchFamily="34" charset="-128"/>
              </a:rPr>
              <a:t>Low power consumption, 1.0µA average (one RH + T measurement per second)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ea typeface="MS PGothic" pitchFamily="34" charset="-128"/>
              </a:rPr>
              <a:t>Temperature sensor accuracy </a:t>
            </a:r>
            <a:r>
              <a:rPr lang="en-US" altLang="en-US" sz="1200" dirty="0">
                <a:solidFill>
                  <a:srgbClr val="000000"/>
                </a:solidFill>
                <a:ea typeface="MS PGothic" pitchFamily="34" charset="-128"/>
              </a:rPr>
              <a:t>of </a:t>
            </a:r>
            <a:r>
              <a:rPr lang="en-US" altLang="en-US" sz="1200" dirty="0" smtClean="0">
                <a:solidFill>
                  <a:srgbClr val="000000"/>
                </a:solidFill>
                <a:ea typeface="MS PGothic" pitchFamily="34" charset="-128"/>
              </a:rPr>
              <a:t>±0.2°C (HS3001, HS3002)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ea typeface="MS PGothic" pitchFamily="34" charset="-128"/>
              </a:rPr>
              <a:t>Extended supply voltage, 1.8V to 5.5V</a:t>
            </a:r>
          </a:p>
        </p:txBody>
      </p:sp>
      <p:sp>
        <p:nvSpPr>
          <p:cNvPr id="102412" name="Rectangle 13"/>
          <p:cNvSpPr>
            <a:spLocks noChangeArrowheads="1"/>
          </p:cNvSpPr>
          <p:nvPr/>
        </p:nvSpPr>
        <p:spPr bwMode="auto">
          <a:xfrm>
            <a:off x="3200400" y="1733550"/>
            <a:ext cx="2743200" cy="2362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/>
            </a:solidFill>
            <a:miter lim="800000"/>
            <a:headEnd/>
            <a:tailEnd/>
          </a:ln>
        </p:spPr>
        <p:txBody>
          <a:bodyPr lIns="45720" tIns="91440" rIns="45720" bIns="46418"/>
          <a:lstStyle/>
          <a:p>
            <a:pPr marL="195263" indent="-139700" defTabSz="912813" eaLnBrk="0" hangingPunct="0">
              <a:lnSpc>
                <a:spcPct val="8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200" dirty="0" smtClean="0">
                <a:ea typeface="ＭＳ Ｐゴシック" pitchFamily="34" charset="-128"/>
                <a:cs typeface="Tahoma" pitchFamily="34" charset="0"/>
              </a:rPr>
              <a:t>Silicon-carbide capacitive sensing element</a:t>
            </a:r>
          </a:p>
          <a:p>
            <a:pPr marL="195263" indent="-139700" defTabSz="912813" eaLnBrk="0" hangingPunct="0">
              <a:lnSpc>
                <a:spcPct val="8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200" dirty="0" smtClean="0">
                <a:ea typeface="ＭＳ Ｐゴシック" pitchFamily="34" charset="-128"/>
                <a:cs typeface="Tahoma" pitchFamily="34" charset="0"/>
              </a:rPr>
              <a:t>Excellent stability against aging</a:t>
            </a:r>
          </a:p>
          <a:p>
            <a:pPr marL="195263" indent="-139700" defTabSz="912813" eaLnBrk="0" hangingPunct="0">
              <a:lnSpc>
                <a:spcPct val="8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200" dirty="0" smtClean="0">
                <a:ea typeface="ＭＳ Ｐゴシック" pitchFamily="34" charset="-128"/>
                <a:cs typeface="Tahoma" pitchFamily="34" charset="0"/>
              </a:rPr>
              <a:t>Highly robust protection from harsh environmental conditions and mechanical shock</a:t>
            </a:r>
          </a:p>
          <a:p>
            <a:pPr marL="195263" indent="-139700" defTabSz="912813" eaLnBrk="0" hangingPunct="0">
              <a:lnSpc>
                <a:spcPct val="8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200" dirty="0" smtClean="0">
                <a:ea typeface="ＭＳ Ｐゴシック" pitchFamily="34" charset="-128"/>
                <a:cs typeface="Tahoma" pitchFamily="34" charset="0"/>
              </a:rPr>
              <a:t>Very low power consumption</a:t>
            </a:r>
          </a:p>
          <a:p>
            <a:pPr marL="195263" indent="-139700" defTabSz="912813" eaLnBrk="0" hangingPunct="0">
              <a:lnSpc>
                <a:spcPct val="8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200" dirty="0" smtClean="0">
                <a:ea typeface="ＭＳ Ｐゴシック" pitchFamily="34" charset="-128"/>
                <a:cs typeface="Tahoma" pitchFamily="34" charset="0"/>
              </a:rPr>
              <a:t>Digital I</a:t>
            </a:r>
            <a:r>
              <a:rPr lang="en-US" sz="1200" baseline="30000" dirty="0" smtClean="0">
                <a:ea typeface="ＭＳ Ｐゴシック" pitchFamily="34" charset="-128"/>
                <a:cs typeface="Tahoma" pitchFamily="34" charset="0"/>
              </a:rPr>
              <a:t>2</a:t>
            </a:r>
            <a:r>
              <a:rPr lang="en-US" sz="1200" dirty="0" smtClean="0">
                <a:ea typeface="ＭＳ Ｐゴシック" pitchFamily="34" charset="-128"/>
                <a:cs typeface="Tahoma" pitchFamily="34" charset="0"/>
              </a:rPr>
              <a:t>C Output</a:t>
            </a:r>
          </a:p>
          <a:p>
            <a:pPr marL="195263" indent="-139700" defTabSz="912813" eaLnBrk="0" hangingPunct="0">
              <a:lnSpc>
                <a:spcPct val="85000"/>
              </a:lnSpc>
              <a:spcBef>
                <a:spcPct val="35000"/>
              </a:spcBef>
              <a:buFont typeface="Arial" charset="0"/>
              <a:buChar char="•"/>
              <a:defRPr/>
            </a:pPr>
            <a:endParaRPr lang="en-US" sz="1200" dirty="0" smtClean="0">
              <a:ea typeface="ＭＳ Ｐゴシック" pitchFamily="34" charset="-128"/>
              <a:cs typeface="Tahoma" pitchFamily="34" charset="0"/>
            </a:endParaRPr>
          </a:p>
          <a:p>
            <a:pPr marL="195263" indent="-139700" defTabSz="912813" eaLnBrk="0" hangingPunct="0">
              <a:lnSpc>
                <a:spcPct val="85000"/>
              </a:lnSpc>
              <a:spcBef>
                <a:spcPct val="35000"/>
              </a:spcBef>
              <a:buFont typeface="Arial" charset="0"/>
              <a:buChar char="•"/>
              <a:defRPr/>
            </a:pPr>
            <a:endParaRPr lang="en-US" sz="1200" dirty="0"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102413" name="Rectangle 14"/>
          <p:cNvSpPr>
            <a:spLocks noChangeArrowheads="1"/>
          </p:cNvSpPr>
          <p:nvPr/>
        </p:nvSpPr>
        <p:spPr bwMode="auto">
          <a:xfrm>
            <a:off x="6021295" y="1739751"/>
            <a:ext cx="2743200" cy="2362200"/>
          </a:xfrm>
          <a:prstGeom prst="rect">
            <a:avLst/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lIns="45720" tIns="91440" rIns="45720" bIns="46418"/>
          <a:lstStyle/>
          <a:p>
            <a:pPr marL="227013" indent="-173038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cs typeface="Arial" pitchFamily="34" charset="0"/>
              </a:rPr>
              <a:t>Climate control systems</a:t>
            </a:r>
          </a:p>
          <a:p>
            <a:pPr marL="227013" indent="-173038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cs typeface="Arial" pitchFamily="34" charset="0"/>
              </a:rPr>
              <a:t>Home appliance</a:t>
            </a:r>
          </a:p>
          <a:p>
            <a:pPr marL="227013" indent="-173038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cs typeface="Arial" pitchFamily="34" charset="0"/>
              </a:rPr>
              <a:t>Weather stations</a:t>
            </a:r>
          </a:p>
          <a:p>
            <a:pPr marL="227013" indent="-173038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cs typeface="Arial" pitchFamily="34" charset="0"/>
              </a:rPr>
              <a:t>Industrial automation</a:t>
            </a:r>
          </a:p>
          <a:p>
            <a:pPr marL="227013" indent="-173038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cs typeface="Arial" pitchFamily="34" charset="0"/>
              </a:rPr>
              <a:t>Process controls and monitoring</a:t>
            </a:r>
          </a:p>
          <a:p>
            <a:pPr marL="227013" indent="-173038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Automotive climate control</a:t>
            </a:r>
          </a:p>
          <a:p>
            <a:pPr marL="227013" indent="-173038">
              <a:lnSpc>
                <a:spcPct val="90000"/>
              </a:lnSpc>
              <a:spcBef>
                <a:spcPct val="35000"/>
              </a:spcBef>
              <a:spcAft>
                <a:spcPct val="50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rgbClr val="000000"/>
                </a:solidFill>
                <a:cs typeface="Arial" pitchFamily="34" charset="0"/>
              </a:rPr>
              <a:t>Medical equipment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398195" y="4534718"/>
            <a:ext cx="23387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latin typeface="+mj-lt"/>
                <a:ea typeface="ＭＳ Ｐゴシック" pitchFamily="34" charset="-128"/>
                <a:cs typeface="Tahoma" pitchFamily="34" charset="0"/>
              </a:rPr>
              <a:t>HS3001 Accuracy at 25 °C</a:t>
            </a:r>
            <a:endParaRPr lang="en-US" sz="1000" b="1" dirty="0">
              <a:latin typeface="+mj-lt"/>
              <a:ea typeface="ＭＳ Ｐゴシック" pitchFamily="34" charset="-128"/>
              <a:cs typeface="Tahoma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1195" y="4873368"/>
            <a:ext cx="2592728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946"/>
          <a:stretch/>
        </p:blipFill>
        <p:spPr bwMode="auto">
          <a:xfrm>
            <a:off x="6294195" y="4846162"/>
            <a:ext cx="2177707" cy="1463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754255" y="4532882"/>
            <a:ext cx="28786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latin typeface="+mj-lt"/>
                <a:ea typeface="ＭＳ Ｐゴシック" pitchFamily="34" charset="-128"/>
                <a:cs typeface="Tahoma" pitchFamily="34" charset="0"/>
              </a:rPr>
              <a:t>HS3001 Accuracy over Temperature</a:t>
            </a:r>
            <a:endParaRPr lang="en-US" sz="1000" b="1" dirty="0">
              <a:latin typeface="+mj-lt"/>
              <a:ea typeface="ＭＳ Ｐゴシック" pitchFamily="34" charset="-128"/>
              <a:cs typeface="Tahoma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550" y="4599048"/>
            <a:ext cx="1645920" cy="1645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49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0A460-3DA2-4D40-9909-2691810682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IDT Theme 1">
      <a:dk1>
        <a:srgbClr val="000000"/>
      </a:dk1>
      <a:lt1>
        <a:srgbClr val="FFFFFF"/>
      </a:lt1>
      <a:dk2>
        <a:srgbClr val="667A95"/>
      </a:dk2>
      <a:lt2>
        <a:srgbClr val="9FB3B6"/>
      </a:lt2>
      <a:accent1>
        <a:srgbClr val="15317E"/>
      </a:accent1>
      <a:accent2>
        <a:srgbClr val="FCBB2C"/>
      </a:accent2>
      <a:accent3>
        <a:srgbClr val="00A2D3"/>
      </a:accent3>
      <a:accent4>
        <a:srgbClr val="E2DF00"/>
      </a:accent4>
      <a:accent5>
        <a:srgbClr val="A5A6A6"/>
      </a:accent5>
      <a:accent6>
        <a:srgbClr val="D3048D"/>
      </a:accent6>
      <a:hlink>
        <a:srgbClr val="0091C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</TotalTime>
  <Words>149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Courier New</vt:lpstr>
      <vt:lpstr>Tahoma</vt:lpstr>
      <vt:lpstr>Univers 67 Bold Condensed</vt:lpstr>
      <vt:lpstr>Wingdings</vt:lpstr>
      <vt:lpstr>Blank</vt:lpstr>
      <vt:lpstr>Channel NPI</vt:lpstr>
      <vt:lpstr>HS300x Product Snapshot Humidity Sensor with Industry Leading Accuracy, Response Time, and Excellent Stability</vt:lpstr>
      <vt:lpstr>PowerPoint Presentation</vt:lpstr>
    </vt:vector>
  </TitlesOfParts>
  <Company>Integrated Device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NPI</dc:title>
  <dc:creator>Laurie Delimon</dc:creator>
  <cp:lastModifiedBy>Kelly, Kris</cp:lastModifiedBy>
  <cp:revision>22</cp:revision>
  <dcterms:created xsi:type="dcterms:W3CDTF">2017-07-03T22:28:26Z</dcterms:created>
  <dcterms:modified xsi:type="dcterms:W3CDTF">2017-12-13T18:29:31Z</dcterms:modified>
</cp:coreProperties>
</file>